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FFCC"/>
    <a:srgbClr val="FFFFFF"/>
    <a:srgbClr val="75FF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pt-B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pt-BR"/>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pt-B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8DF9D77-720F-47F4-AAF1-1CE53DEB365B}" type="slidenum">
              <a:rPr lang="pt-BR"/>
              <a:pPr/>
              <a:t>‹nº›</a:t>
            </a:fld>
            <a:endParaRPr lang="pt-B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EE6CA1-C029-4CE9-821D-2B443A0A9FBC}" type="slidenum">
              <a:rPr lang="pt-BR"/>
              <a:pPr/>
              <a:t>1</a:t>
            </a:fld>
            <a:endParaRPr lang="pt-BR"/>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77F85-84A4-4E84-9B41-57C04DA30269}" type="slidenum">
              <a:rPr lang="pt-BR"/>
              <a:pPr/>
              <a:t>10</a:t>
            </a:fld>
            <a:endParaRPr lang="pt-BR"/>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15C53E-1487-4FD8-953B-D50D197E6B3A}" type="slidenum">
              <a:rPr lang="pt-BR"/>
              <a:pPr/>
              <a:t>11</a:t>
            </a:fld>
            <a:endParaRPr lang="pt-BR"/>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432445-7C58-4EF6-93DB-787EB4769E01}" type="slidenum">
              <a:rPr lang="pt-BR"/>
              <a:pPr/>
              <a:t>12</a:t>
            </a:fld>
            <a:endParaRPr lang="pt-BR"/>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DB0506-0BBC-41BD-ABA9-2E1D9B5EAA5F}" type="slidenum">
              <a:rPr lang="pt-BR"/>
              <a:pPr/>
              <a:t>13</a:t>
            </a:fld>
            <a:endParaRPr lang="pt-BR"/>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E5C767-AB61-4150-8D27-1C2FBAD07BAB}" type="slidenum">
              <a:rPr lang="pt-BR"/>
              <a:pPr/>
              <a:t>14</a:t>
            </a:fld>
            <a:endParaRPr lang="pt-BR"/>
          </a:p>
        </p:txBody>
      </p:sp>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D7B85D-B8A1-4F35-9A54-AF0865E070B9}" type="slidenum">
              <a:rPr lang="pt-BR"/>
              <a:pPr/>
              <a:t>15</a:t>
            </a:fld>
            <a:endParaRPr lang="pt-BR"/>
          </a:p>
        </p:txBody>
      </p:sp>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BAC6F8-8118-4E0C-B904-3AF35964FDD2}" type="slidenum">
              <a:rPr lang="pt-BR"/>
              <a:pPr/>
              <a:t>16</a:t>
            </a:fld>
            <a:endParaRPr lang="pt-BR"/>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32DB83-B83E-40CA-AB69-8B0F7549F7D0}" type="slidenum">
              <a:rPr lang="pt-BR"/>
              <a:pPr/>
              <a:t>17</a:t>
            </a:fld>
            <a:endParaRPr lang="pt-BR"/>
          </a:p>
        </p:txBody>
      </p:sp>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BA75CE-013B-4F27-9051-09F1A0F7AAEB}" type="slidenum">
              <a:rPr lang="pt-BR"/>
              <a:pPr/>
              <a:t>18</a:t>
            </a:fld>
            <a:endParaRPr lang="pt-BR"/>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A146F1-9E2B-4592-A866-2F794D83CEE6}" type="slidenum">
              <a:rPr lang="pt-BR"/>
              <a:pPr/>
              <a:t>19</a:t>
            </a:fld>
            <a:endParaRPr lang="pt-BR"/>
          </a:p>
        </p:txBody>
      </p:sp>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73AF18-F18C-4E89-A121-4A03A23EC530}" type="slidenum">
              <a:rPr lang="pt-BR"/>
              <a:pPr/>
              <a:t>2</a:t>
            </a:fld>
            <a:endParaRPr lang="pt-BR"/>
          </a:p>
        </p:txBody>
      </p:sp>
      <p:sp>
        <p:nvSpPr>
          <p:cNvPr id="6146" name="Rectangle 2"/>
          <p:cNvSpPr>
            <a:spLocks noRo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B268D5-9C33-4157-A507-1DA0E43912A2}" type="slidenum">
              <a:rPr lang="pt-BR"/>
              <a:pPr/>
              <a:t>20</a:t>
            </a:fld>
            <a:endParaRPr lang="pt-BR"/>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78FDB8-DCDA-416A-9CE6-0F36C267DC29}" type="slidenum">
              <a:rPr lang="pt-BR"/>
              <a:pPr/>
              <a:t>21</a:t>
            </a:fld>
            <a:endParaRPr lang="pt-BR"/>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CC727B-C41D-4BE4-8DD0-9335E4D4B600}" type="slidenum">
              <a:rPr lang="pt-BR"/>
              <a:pPr/>
              <a:t>22</a:t>
            </a:fld>
            <a:endParaRPr lang="pt-BR"/>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7B5559-73B1-480C-9C0C-AFC3F5A4354C}" type="slidenum">
              <a:rPr lang="pt-BR"/>
              <a:pPr/>
              <a:t>23</a:t>
            </a:fld>
            <a:endParaRPr lang="pt-BR"/>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8E08B8-1BFB-46EF-9531-751B1782FDC5}" type="slidenum">
              <a:rPr lang="pt-BR"/>
              <a:pPr/>
              <a:t>24</a:t>
            </a:fld>
            <a:endParaRPr lang="pt-BR"/>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6204FC-E9EA-429A-A2EB-B6B593E42DE2}" type="slidenum">
              <a:rPr lang="pt-BR"/>
              <a:pPr/>
              <a:t>25</a:t>
            </a:fld>
            <a:endParaRPr lang="pt-BR"/>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B2DE37-C9C3-4683-BE04-89EF8C638463}" type="slidenum">
              <a:rPr lang="pt-BR"/>
              <a:pPr/>
              <a:t>26</a:t>
            </a:fld>
            <a:endParaRPr lang="pt-BR"/>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7CE780-4B48-4725-AEA3-288A3004E817}" type="slidenum">
              <a:rPr lang="pt-BR"/>
              <a:pPr/>
              <a:t>27</a:t>
            </a:fld>
            <a:endParaRPr lang="pt-BR"/>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51A586-AEC1-4E0B-AAA2-025C70DD0020}" type="slidenum">
              <a:rPr lang="pt-BR"/>
              <a:pPr/>
              <a:t>28</a:t>
            </a:fld>
            <a:endParaRPr lang="pt-BR"/>
          </a:p>
        </p:txBody>
      </p:sp>
      <p:sp>
        <p:nvSpPr>
          <p:cNvPr id="59394" name="Text Box 2"/>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a:effectLst/>
        </p:spPr>
        <p:txBody>
          <a:bodyPr wrap="none" anchor="ctr"/>
          <a:lstStyle/>
          <a:p>
            <a:endParaRPr lang="pt-BR"/>
          </a:p>
        </p:txBody>
      </p:sp>
      <p:sp>
        <p:nvSpPr>
          <p:cNvPr id="59395" name="Rectangle 3"/>
          <p:cNvSpPr txBox="1">
            <a:spLocks noChangeArrowheads="1"/>
          </p:cNvSpPr>
          <p:nvPr>
            <p:ph type="body"/>
          </p:nvPr>
        </p:nvSpPr>
        <p:spPr>
          <a:xfrm>
            <a:off x="685800" y="4343400"/>
            <a:ext cx="5465763" cy="4114800"/>
          </a:xfrm>
          <a:ln/>
        </p:spPr>
        <p:txBody>
          <a:bodyPr wrap="none" anchor="ctr"/>
          <a:lstStyle/>
          <a:p>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C5090D-802C-4A28-BD43-84C33D0195A9}" type="slidenum">
              <a:rPr lang="pt-BR"/>
              <a:pPr/>
              <a:t>3</a:t>
            </a:fld>
            <a:endParaRPr lang="pt-BR"/>
          </a:p>
        </p:txBody>
      </p:sp>
      <p:sp>
        <p:nvSpPr>
          <p:cNvPr id="8194" name="Rectangle 2"/>
          <p:cNvSpPr>
            <a:spLocks noRot="1" noChangeArrowheads="1" noTextEdit="1"/>
          </p:cNvSpPr>
          <p:nvPr>
            <p:ph type="sldImg"/>
          </p:nvPr>
        </p:nvSpPr>
        <p:spPr>
          <a:ln/>
        </p:spPr>
      </p:sp>
      <p:sp>
        <p:nvSpPr>
          <p:cNvPr id="8195"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74B0E9-8A7B-4EE6-B36C-4A8B1F2111BC}" type="slidenum">
              <a:rPr lang="pt-BR"/>
              <a:pPr/>
              <a:t>4</a:t>
            </a:fld>
            <a:endParaRPr lang="pt-BR"/>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484572-8BE5-4661-B238-0E8522D75D98}" type="slidenum">
              <a:rPr lang="pt-BR"/>
              <a:pPr/>
              <a:t>5</a:t>
            </a:fld>
            <a:endParaRPr lang="pt-BR"/>
          </a:p>
        </p:txBody>
      </p:sp>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4919D6-D9D7-4BEB-8256-24730103E2AB}" type="slidenum">
              <a:rPr lang="pt-BR"/>
              <a:pPr/>
              <a:t>6</a:t>
            </a:fld>
            <a:endParaRPr lang="pt-BR"/>
          </a:p>
        </p:txBody>
      </p:sp>
      <p:sp>
        <p:nvSpPr>
          <p:cNvPr id="16386" name="Rectangle 2"/>
          <p:cNvSpPr>
            <a:spLocks noRo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8E7B1C-7A43-491F-8242-8A8E6C96C88C}" type="slidenum">
              <a:rPr lang="pt-BR"/>
              <a:pPr/>
              <a:t>7</a:t>
            </a:fld>
            <a:endParaRPr lang="pt-BR"/>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96D0C1-0912-4D3F-B927-FEF0B98A156A}" type="slidenum">
              <a:rPr lang="pt-BR"/>
              <a:pPr/>
              <a:t>8</a:t>
            </a:fld>
            <a:endParaRPr lang="pt-BR"/>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3F3211-0948-4B53-9B36-88D636A2926A}" type="slidenum">
              <a:rPr lang="pt-BR"/>
              <a:pPr/>
              <a:t>9</a:t>
            </a:fld>
            <a:endParaRPr lang="pt-BR"/>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a:xfrm>
            <a:off x="914400" y="4343400"/>
            <a:ext cx="5029200" cy="4114800"/>
          </a:xfrm>
        </p:spPr>
        <p:txBody>
          <a:bodyPr/>
          <a:lstStyle/>
          <a:p>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EFF86A89-B098-4C54-8FD8-2EA2D8910901}" type="slidenum">
              <a:rPr lang="pt-B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AB1BD23-3077-4F37-BBCC-7C7A7407FEEF}"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AF945536-B610-4492-9D00-883936C2CCB0}" type="slidenum">
              <a:rPr lang="pt-B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e tabel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p>
            <a:r>
              <a:rPr lang="pt-BR" smtClean="0"/>
              <a:t>Clique para editar o estilo do título mestre</a:t>
            </a:r>
            <a:endParaRPr lang="pt-BR"/>
          </a:p>
        </p:txBody>
      </p:sp>
      <p:sp>
        <p:nvSpPr>
          <p:cNvPr id="3" name="Espaço Reservado para Tabela 2"/>
          <p:cNvSpPr>
            <a:spLocks noGrp="1"/>
          </p:cNvSpPr>
          <p:nvPr>
            <p:ph type="tbl" idx="1"/>
          </p:nvPr>
        </p:nvSpPr>
        <p:spPr>
          <a:xfrm>
            <a:off x="457200" y="1600200"/>
            <a:ext cx="8229600" cy="4525963"/>
          </a:xfrm>
        </p:spPr>
        <p:txBody>
          <a:bodyPr/>
          <a:lstStyle/>
          <a:p>
            <a:endParaRPr lang="pt-BR"/>
          </a:p>
        </p:txBody>
      </p:sp>
      <p:sp>
        <p:nvSpPr>
          <p:cNvPr id="4" name="Espaço Reservado para Data 3"/>
          <p:cNvSpPr>
            <a:spLocks noGrp="1"/>
          </p:cNvSpPr>
          <p:nvPr>
            <p:ph type="dt" sz="half" idx="10"/>
          </p:nvPr>
        </p:nvSpPr>
        <p:spPr>
          <a:xfrm>
            <a:off x="457200" y="6245225"/>
            <a:ext cx="2133600" cy="476250"/>
          </a:xfrm>
        </p:spPr>
        <p:txBody>
          <a:bodyPr/>
          <a:lstStyle>
            <a:lvl1pPr>
              <a:defRPr/>
            </a:lvl1pPr>
          </a:lstStyle>
          <a:p>
            <a:endParaRPr lang="pt-BR"/>
          </a:p>
        </p:txBody>
      </p:sp>
      <p:sp>
        <p:nvSpPr>
          <p:cNvPr id="5" name="Espaço Reservado para Rodapé 4"/>
          <p:cNvSpPr>
            <a:spLocks noGrp="1"/>
          </p:cNvSpPr>
          <p:nvPr>
            <p:ph type="ftr" sz="quarter" idx="11"/>
          </p:nvPr>
        </p:nvSpPr>
        <p:spPr>
          <a:xfrm>
            <a:off x="3124200" y="6245225"/>
            <a:ext cx="2895600" cy="476250"/>
          </a:xfrm>
        </p:spPr>
        <p:txBody>
          <a:bodyPr/>
          <a:lstStyle>
            <a:lvl1pPr>
              <a:defRPr/>
            </a:lvl1pPr>
          </a:lstStyle>
          <a:p>
            <a:endParaRPr lang="pt-BR"/>
          </a:p>
        </p:txBody>
      </p:sp>
      <p:sp>
        <p:nvSpPr>
          <p:cNvPr id="6" name="Espaço Reservado para Número de Slide 5"/>
          <p:cNvSpPr>
            <a:spLocks noGrp="1"/>
          </p:cNvSpPr>
          <p:nvPr>
            <p:ph type="sldNum" sz="quarter" idx="12"/>
          </p:nvPr>
        </p:nvSpPr>
        <p:spPr>
          <a:xfrm>
            <a:off x="6553200" y="6245225"/>
            <a:ext cx="2133600" cy="476250"/>
          </a:xfrm>
        </p:spPr>
        <p:txBody>
          <a:bodyPr/>
          <a:lstStyle>
            <a:lvl1pPr>
              <a:defRPr/>
            </a:lvl1pPr>
          </a:lstStyle>
          <a:p>
            <a:fld id="{3B63DBB2-6403-4C6D-9480-164D8AA917DE}"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89DBB2B7-2EE2-42F7-B3B7-DC448EC10A89}"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3A0445B4-542C-4788-BFEF-82ECFA9FB9C4}"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C4C3A915-EE41-4F03-9DD1-73F562C8D6CC}"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8ACC2E27-E5F3-4A62-B4F6-BB1A76327ABF}"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2F1EEC6D-F25D-44F6-BE9C-E319779FA231}"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6C1E83C3-A144-4921-AC0F-8AD3685D50C6}"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F3B4FD35-7334-4F23-BE53-CB2715E887E6}"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0D9D09F0-C8BA-4518-BEE1-F63C6980AD23}"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DA45460-14AC-46C4-B17F-261A52A39612}"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Documento_do_Microsoft_Office_Word_97_-_20031.doc"/></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pt-BR"/>
              <a:t>LOGÍSTICA REVERSA</a:t>
            </a:r>
          </a:p>
        </p:txBody>
      </p:sp>
      <p:sp>
        <p:nvSpPr>
          <p:cNvPr id="2051" name="Rectangle 3"/>
          <p:cNvSpPr>
            <a:spLocks noGrp="1" noChangeArrowheads="1"/>
          </p:cNvSpPr>
          <p:nvPr>
            <p:ph type="subTitle" idx="1"/>
          </p:nvPr>
        </p:nvSpPr>
        <p:spPr/>
        <p:txBody>
          <a:bodyPr/>
          <a:lstStyle/>
          <a:p>
            <a:endParaRPr lang="pt-B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pt-BR" sz="3600"/>
              <a:t>REVALORIZAÇÃO DOS BENS PÓS - CONSUMO</a:t>
            </a:r>
          </a:p>
        </p:txBody>
      </p:sp>
      <p:sp>
        <p:nvSpPr>
          <p:cNvPr id="21507" name="Text Box 3"/>
          <p:cNvSpPr txBox="1">
            <a:spLocks noChangeArrowheads="1"/>
          </p:cNvSpPr>
          <p:nvPr/>
        </p:nvSpPr>
        <p:spPr bwMode="auto">
          <a:xfrm>
            <a:off x="609600" y="2133600"/>
            <a:ext cx="3886200" cy="259080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eaLnBrk="0" hangingPunct="0">
              <a:spcBef>
                <a:spcPct val="50000"/>
              </a:spcBef>
              <a:buFontTx/>
              <a:buChar char="•"/>
            </a:pPr>
            <a:r>
              <a:rPr lang="pt-BR" sz="2400" b="1" u="sng">
                <a:solidFill>
                  <a:schemeClr val="accent2"/>
                </a:solidFill>
                <a:latin typeface="Times New Roman" pitchFamily="18" charset="0"/>
              </a:rPr>
              <a:t>MOTIVO DO RETORNO</a:t>
            </a:r>
          </a:p>
          <a:p>
            <a:pPr eaLnBrk="0" hangingPunct="0">
              <a:spcBef>
                <a:spcPct val="50000"/>
              </a:spcBef>
              <a:buFontTx/>
              <a:buChar char="•"/>
            </a:pPr>
            <a:r>
              <a:rPr lang="pt-BR" sz="2000" b="1">
                <a:solidFill>
                  <a:schemeClr val="accent2"/>
                </a:solidFill>
                <a:latin typeface="Times New Roman" pitchFamily="18" charset="0"/>
              </a:rPr>
              <a:t>FIM DE UTILIDADE AO PRIMEIRO UTILIZADOR</a:t>
            </a:r>
          </a:p>
          <a:p>
            <a:pPr eaLnBrk="0" hangingPunct="0">
              <a:spcBef>
                <a:spcPct val="50000"/>
              </a:spcBef>
              <a:buFontTx/>
              <a:buChar char="•"/>
            </a:pPr>
            <a:r>
              <a:rPr lang="pt-BR" sz="2000" b="1">
                <a:solidFill>
                  <a:schemeClr val="accent2"/>
                </a:solidFill>
                <a:latin typeface="Times New Roman" pitchFamily="18" charset="0"/>
              </a:rPr>
              <a:t>FIM DE VIDA ÚTIL  </a:t>
            </a:r>
          </a:p>
          <a:p>
            <a:pPr eaLnBrk="0" hangingPunct="0">
              <a:spcBef>
                <a:spcPct val="50000"/>
              </a:spcBef>
              <a:buFontTx/>
              <a:buChar char="•"/>
            </a:pPr>
            <a:r>
              <a:rPr lang="pt-BR" sz="2000" b="1">
                <a:solidFill>
                  <a:schemeClr val="accent2"/>
                </a:solidFill>
                <a:latin typeface="Times New Roman" pitchFamily="18" charset="0"/>
              </a:rPr>
              <a:t>COMPONENTES (trocados)</a:t>
            </a:r>
          </a:p>
          <a:p>
            <a:pPr eaLnBrk="0" hangingPunct="0">
              <a:spcBef>
                <a:spcPct val="50000"/>
              </a:spcBef>
              <a:buFontTx/>
              <a:buChar char="•"/>
            </a:pPr>
            <a:r>
              <a:rPr lang="pt-BR" sz="2000" b="1">
                <a:solidFill>
                  <a:schemeClr val="accent2"/>
                </a:solidFill>
                <a:latin typeface="Times New Roman" pitchFamily="18" charset="0"/>
              </a:rPr>
              <a:t>RESÍDUOS INDUSTRIAIS</a:t>
            </a:r>
            <a:endParaRPr lang="pt-BR" sz="2000" b="1">
              <a:latin typeface="Times New Roman" pitchFamily="18" charset="0"/>
            </a:endParaRPr>
          </a:p>
        </p:txBody>
      </p:sp>
      <p:sp>
        <p:nvSpPr>
          <p:cNvPr id="21508" name="Text Box 4"/>
          <p:cNvSpPr txBox="1">
            <a:spLocks noChangeArrowheads="1"/>
          </p:cNvSpPr>
          <p:nvPr/>
        </p:nvSpPr>
        <p:spPr bwMode="auto">
          <a:xfrm>
            <a:off x="4648200" y="2149475"/>
            <a:ext cx="3733800" cy="310832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eaLnBrk="0" hangingPunct="0">
              <a:spcBef>
                <a:spcPct val="50000"/>
              </a:spcBef>
              <a:buFontTx/>
              <a:buChar char="•"/>
            </a:pPr>
            <a:r>
              <a:rPr lang="pt-BR" sz="2400" b="1" u="sng">
                <a:solidFill>
                  <a:schemeClr val="accent2"/>
                </a:solidFill>
                <a:latin typeface="Times New Roman" pitchFamily="18" charset="0"/>
              </a:rPr>
              <a:t>DESTINOS DOS PRODUTOS </a:t>
            </a:r>
          </a:p>
          <a:p>
            <a:pPr eaLnBrk="0" hangingPunct="0">
              <a:spcBef>
                <a:spcPct val="50000"/>
              </a:spcBef>
              <a:buFontTx/>
              <a:buChar char="•"/>
            </a:pPr>
            <a:r>
              <a:rPr lang="pt-BR" sz="2000" b="1">
                <a:solidFill>
                  <a:schemeClr val="accent2"/>
                </a:solidFill>
                <a:latin typeface="Times New Roman" pitchFamily="18" charset="0"/>
              </a:rPr>
              <a:t>REMANUFATURA</a:t>
            </a:r>
          </a:p>
          <a:p>
            <a:pPr eaLnBrk="0" hangingPunct="0">
              <a:spcBef>
                <a:spcPct val="50000"/>
              </a:spcBef>
              <a:buFontTx/>
              <a:buChar char="•"/>
            </a:pPr>
            <a:r>
              <a:rPr lang="pt-BR" sz="2000" b="1">
                <a:solidFill>
                  <a:schemeClr val="accent2"/>
                </a:solidFill>
                <a:latin typeface="Times New Roman" pitchFamily="18" charset="0"/>
              </a:rPr>
              <a:t>DESMANCHE</a:t>
            </a:r>
          </a:p>
          <a:p>
            <a:pPr eaLnBrk="0" hangingPunct="0">
              <a:spcBef>
                <a:spcPct val="50000"/>
              </a:spcBef>
              <a:buFontTx/>
              <a:buChar char="•"/>
            </a:pPr>
            <a:r>
              <a:rPr lang="pt-BR" sz="2000" b="1">
                <a:solidFill>
                  <a:schemeClr val="accent2"/>
                </a:solidFill>
                <a:latin typeface="Times New Roman" pitchFamily="18" charset="0"/>
              </a:rPr>
              <a:t>RECICLAGEM</a:t>
            </a:r>
          </a:p>
          <a:p>
            <a:pPr eaLnBrk="0" hangingPunct="0">
              <a:spcBef>
                <a:spcPct val="50000"/>
              </a:spcBef>
              <a:buFontTx/>
              <a:buChar char="•"/>
            </a:pPr>
            <a:r>
              <a:rPr lang="pt-BR" sz="2000" b="1">
                <a:solidFill>
                  <a:schemeClr val="accent2"/>
                </a:solidFill>
                <a:latin typeface="Times New Roman" pitchFamily="18" charset="0"/>
              </a:rPr>
              <a:t>ATERRO SANITÁRIO</a:t>
            </a:r>
          </a:p>
          <a:p>
            <a:pPr eaLnBrk="0" hangingPunct="0">
              <a:spcBef>
                <a:spcPct val="50000"/>
              </a:spcBef>
              <a:buFontTx/>
              <a:buChar char="•"/>
            </a:pPr>
            <a:r>
              <a:rPr lang="pt-BR" sz="2000" b="1">
                <a:solidFill>
                  <a:schemeClr val="accent2"/>
                </a:solidFill>
                <a:latin typeface="Times New Roman" pitchFamily="18" charset="0"/>
              </a:rPr>
              <a:t>INCINERAÇÃO</a:t>
            </a:r>
            <a:endParaRPr lang="pt-BR" sz="2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box(out)">
                                      <p:cBhvr>
                                        <p:cTn id="7" dur="500"/>
                                        <p:tgtEl>
                                          <p:spTgt spid="21506">
                                            <p:txEl>
                                              <p:pRg st="0" end="0"/>
                                            </p:txEl>
                                          </p:spTgt>
                                        </p:tgtEl>
                                      </p:cBhvr>
                                    </p:animEffect>
                                  </p:childTnLst>
                                </p:cTn>
                              </p:par>
                            </p:childTnLst>
                          </p:cTn>
                        </p:par>
                        <p:par>
                          <p:cTn id="8" fill="hold">
                            <p:stCondLst>
                              <p:cond delay="500"/>
                            </p:stCondLst>
                            <p:childTnLst>
                              <p:par>
                                <p:cTn id="9" presetID="4" presetClass="entr" presetSubtype="32" fill="hold" grpId="0" nodeType="afterEffect">
                                  <p:stCondLst>
                                    <p:cond delay="1000"/>
                                  </p:stCondLst>
                                  <p:childTnLst>
                                    <p:set>
                                      <p:cBhvr>
                                        <p:cTn id="10" dur="1" fill="hold">
                                          <p:stCondLst>
                                            <p:cond delay="0"/>
                                          </p:stCondLst>
                                        </p:cTn>
                                        <p:tgtEl>
                                          <p:spTgt spid="21507">
                                            <p:bg/>
                                          </p:spTgt>
                                        </p:tgtEl>
                                        <p:attrNameLst>
                                          <p:attrName>style.visibility</p:attrName>
                                        </p:attrNameLst>
                                      </p:cBhvr>
                                      <p:to>
                                        <p:strVal val="visible"/>
                                      </p:to>
                                    </p:set>
                                    <p:animEffect transition="in" filter="box(out)">
                                      <p:cBhvr>
                                        <p:cTn id="11" dur="500"/>
                                        <p:tgtEl>
                                          <p:spTgt spid="21507">
                                            <p:bg/>
                                          </p:spTgt>
                                        </p:tgtEl>
                                      </p:cBhvr>
                                    </p:animEffect>
                                  </p:childTnLst>
                                </p:cTn>
                              </p:par>
                            </p:childTnLst>
                          </p:cTn>
                        </p:par>
                        <p:par>
                          <p:cTn id="12" fill="hold">
                            <p:stCondLst>
                              <p:cond delay="2000"/>
                            </p:stCondLst>
                            <p:childTnLst>
                              <p:par>
                                <p:cTn id="13" presetID="4" presetClass="entr" presetSubtype="32" fill="hold" grpId="0" nodeType="afterEffect">
                                  <p:stCondLst>
                                    <p:cond delay="1000"/>
                                  </p:stCondLst>
                                  <p:childTnLst>
                                    <p:set>
                                      <p:cBhvr>
                                        <p:cTn id="14" dur="1" fill="hold">
                                          <p:stCondLst>
                                            <p:cond delay="0"/>
                                          </p:stCondLst>
                                        </p:cTn>
                                        <p:tgtEl>
                                          <p:spTgt spid="21507">
                                            <p:txEl>
                                              <p:pRg st="0" end="0"/>
                                            </p:txEl>
                                          </p:spTgt>
                                        </p:tgtEl>
                                        <p:attrNameLst>
                                          <p:attrName>style.visibility</p:attrName>
                                        </p:attrNameLst>
                                      </p:cBhvr>
                                      <p:to>
                                        <p:strVal val="visible"/>
                                      </p:to>
                                    </p:set>
                                    <p:animEffect transition="in" filter="box(out)">
                                      <p:cBhvr>
                                        <p:cTn id="15" dur="500"/>
                                        <p:tgtEl>
                                          <p:spTgt spid="21507">
                                            <p:txEl>
                                              <p:pRg st="0" end="0"/>
                                            </p:txEl>
                                          </p:spTgt>
                                        </p:tgtEl>
                                      </p:cBhvr>
                                    </p:animEffect>
                                  </p:childTnLst>
                                </p:cTn>
                              </p:par>
                            </p:childTnLst>
                          </p:cTn>
                        </p:par>
                        <p:par>
                          <p:cTn id="16" fill="hold">
                            <p:stCondLst>
                              <p:cond delay="3500"/>
                            </p:stCondLst>
                            <p:childTnLst>
                              <p:par>
                                <p:cTn id="17" presetID="4" presetClass="entr" presetSubtype="32" fill="hold" grpId="0" nodeType="afterEffect">
                                  <p:stCondLst>
                                    <p:cond delay="1000"/>
                                  </p:stCondLst>
                                  <p:childTnLst>
                                    <p:set>
                                      <p:cBhvr>
                                        <p:cTn id="18" dur="1" fill="hold">
                                          <p:stCondLst>
                                            <p:cond delay="0"/>
                                          </p:stCondLst>
                                        </p:cTn>
                                        <p:tgtEl>
                                          <p:spTgt spid="21507">
                                            <p:txEl>
                                              <p:pRg st="1" end="1"/>
                                            </p:txEl>
                                          </p:spTgt>
                                        </p:tgtEl>
                                        <p:attrNameLst>
                                          <p:attrName>style.visibility</p:attrName>
                                        </p:attrNameLst>
                                      </p:cBhvr>
                                      <p:to>
                                        <p:strVal val="visible"/>
                                      </p:to>
                                    </p:set>
                                    <p:animEffect transition="in" filter="box(out)">
                                      <p:cBhvr>
                                        <p:cTn id="19" dur="500"/>
                                        <p:tgtEl>
                                          <p:spTgt spid="21507">
                                            <p:txEl>
                                              <p:pRg st="1" end="1"/>
                                            </p:txEl>
                                          </p:spTgt>
                                        </p:tgtEl>
                                      </p:cBhvr>
                                    </p:animEffect>
                                  </p:childTnLst>
                                </p:cTn>
                              </p:par>
                            </p:childTnLst>
                          </p:cTn>
                        </p:par>
                        <p:par>
                          <p:cTn id="20" fill="hold">
                            <p:stCondLst>
                              <p:cond delay="5000"/>
                            </p:stCondLst>
                            <p:childTnLst>
                              <p:par>
                                <p:cTn id="21" presetID="4" presetClass="entr" presetSubtype="32" fill="hold" grpId="0" nodeType="afterEffect">
                                  <p:stCondLst>
                                    <p:cond delay="1000"/>
                                  </p:stCondLst>
                                  <p:childTnLst>
                                    <p:set>
                                      <p:cBhvr>
                                        <p:cTn id="22" dur="1" fill="hold">
                                          <p:stCondLst>
                                            <p:cond delay="0"/>
                                          </p:stCondLst>
                                        </p:cTn>
                                        <p:tgtEl>
                                          <p:spTgt spid="21507">
                                            <p:txEl>
                                              <p:pRg st="2" end="2"/>
                                            </p:txEl>
                                          </p:spTgt>
                                        </p:tgtEl>
                                        <p:attrNameLst>
                                          <p:attrName>style.visibility</p:attrName>
                                        </p:attrNameLst>
                                      </p:cBhvr>
                                      <p:to>
                                        <p:strVal val="visible"/>
                                      </p:to>
                                    </p:set>
                                    <p:animEffect transition="in" filter="box(out)">
                                      <p:cBhvr>
                                        <p:cTn id="23" dur="500"/>
                                        <p:tgtEl>
                                          <p:spTgt spid="21507">
                                            <p:txEl>
                                              <p:pRg st="2" end="2"/>
                                            </p:txEl>
                                          </p:spTgt>
                                        </p:tgtEl>
                                      </p:cBhvr>
                                    </p:animEffect>
                                  </p:childTnLst>
                                </p:cTn>
                              </p:par>
                            </p:childTnLst>
                          </p:cTn>
                        </p:par>
                        <p:par>
                          <p:cTn id="24" fill="hold">
                            <p:stCondLst>
                              <p:cond delay="6500"/>
                            </p:stCondLst>
                            <p:childTnLst>
                              <p:par>
                                <p:cTn id="25" presetID="4" presetClass="entr" presetSubtype="32" fill="hold" grpId="0" nodeType="afterEffect">
                                  <p:stCondLst>
                                    <p:cond delay="100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box(out)">
                                      <p:cBhvr>
                                        <p:cTn id="27" dur="500"/>
                                        <p:tgtEl>
                                          <p:spTgt spid="21507">
                                            <p:txEl>
                                              <p:pRg st="3" end="3"/>
                                            </p:txEl>
                                          </p:spTgt>
                                        </p:tgtEl>
                                      </p:cBhvr>
                                    </p:animEffect>
                                  </p:childTnLst>
                                </p:cTn>
                              </p:par>
                            </p:childTnLst>
                          </p:cTn>
                        </p:par>
                        <p:par>
                          <p:cTn id="28" fill="hold">
                            <p:stCondLst>
                              <p:cond delay="8000"/>
                            </p:stCondLst>
                            <p:childTnLst>
                              <p:par>
                                <p:cTn id="29" presetID="4" presetClass="entr" presetSubtype="32" fill="hold" grpId="0" nodeType="afterEffect">
                                  <p:stCondLst>
                                    <p:cond delay="1000"/>
                                  </p:stCondLst>
                                  <p:childTnLst>
                                    <p:set>
                                      <p:cBhvr>
                                        <p:cTn id="30" dur="1" fill="hold">
                                          <p:stCondLst>
                                            <p:cond delay="0"/>
                                          </p:stCondLst>
                                        </p:cTn>
                                        <p:tgtEl>
                                          <p:spTgt spid="21507">
                                            <p:txEl>
                                              <p:pRg st="4" end="4"/>
                                            </p:txEl>
                                          </p:spTgt>
                                        </p:tgtEl>
                                        <p:attrNameLst>
                                          <p:attrName>style.visibility</p:attrName>
                                        </p:attrNameLst>
                                      </p:cBhvr>
                                      <p:to>
                                        <p:strVal val="visible"/>
                                      </p:to>
                                    </p:set>
                                    <p:animEffect transition="in" filter="box(out)">
                                      <p:cBhvr>
                                        <p:cTn id="31" dur="500"/>
                                        <p:tgtEl>
                                          <p:spTgt spid="21507">
                                            <p:txEl>
                                              <p:pRg st="4" end="4"/>
                                            </p:txEl>
                                          </p:spTgt>
                                        </p:tgtEl>
                                      </p:cBhvr>
                                    </p:animEffect>
                                  </p:childTnLst>
                                </p:cTn>
                              </p:par>
                            </p:childTnLst>
                          </p:cTn>
                        </p:par>
                        <p:par>
                          <p:cTn id="32" fill="hold">
                            <p:stCondLst>
                              <p:cond delay="9500"/>
                            </p:stCondLst>
                            <p:childTnLst>
                              <p:par>
                                <p:cTn id="33" presetID="4" presetClass="entr" presetSubtype="32" fill="hold" grpId="0" nodeType="afterEffect">
                                  <p:stCondLst>
                                    <p:cond delay="1000"/>
                                  </p:stCondLst>
                                  <p:childTnLst>
                                    <p:set>
                                      <p:cBhvr>
                                        <p:cTn id="34" dur="1" fill="hold">
                                          <p:stCondLst>
                                            <p:cond delay="0"/>
                                          </p:stCondLst>
                                        </p:cTn>
                                        <p:tgtEl>
                                          <p:spTgt spid="21508">
                                            <p:bg/>
                                          </p:spTgt>
                                        </p:tgtEl>
                                        <p:attrNameLst>
                                          <p:attrName>style.visibility</p:attrName>
                                        </p:attrNameLst>
                                      </p:cBhvr>
                                      <p:to>
                                        <p:strVal val="visible"/>
                                      </p:to>
                                    </p:set>
                                    <p:animEffect transition="in" filter="box(out)">
                                      <p:cBhvr>
                                        <p:cTn id="35" dur="500"/>
                                        <p:tgtEl>
                                          <p:spTgt spid="21508">
                                            <p:bg/>
                                          </p:spTgt>
                                        </p:tgtEl>
                                      </p:cBhvr>
                                    </p:animEffect>
                                  </p:childTnLst>
                                </p:cTn>
                              </p:par>
                            </p:childTnLst>
                          </p:cTn>
                        </p:par>
                        <p:par>
                          <p:cTn id="36" fill="hold">
                            <p:stCondLst>
                              <p:cond delay="11000"/>
                            </p:stCondLst>
                            <p:childTnLst>
                              <p:par>
                                <p:cTn id="37" presetID="4" presetClass="entr" presetSubtype="32" fill="hold" grpId="0" nodeType="afterEffect">
                                  <p:stCondLst>
                                    <p:cond delay="1000"/>
                                  </p:stCondLst>
                                  <p:childTnLst>
                                    <p:set>
                                      <p:cBhvr>
                                        <p:cTn id="38" dur="1" fill="hold">
                                          <p:stCondLst>
                                            <p:cond delay="0"/>
                                          </p:stCondLst>
                                        </p:cTn>
                                        <p:tgtEl>
                                          <p:spTgt spid="21508">
                                            <p:txEl>
                                              <p:pRg st="0" end="0"/>
                                            </p:txEl>
                                          </p:spTgt>
                                        </p:tgtEl>
                                        <p:attrNameLst>
                                          <p:attrName>style.visibility</p:attrName>
                                        </p:attrNameLst>
                                      </p:cBhvr>
                                      <p:to>
                                        <p:strVal val="visible"/>
                                      </p:to>
                                    </p:set>
                                    <p:animEffect transition="in" filter="box(out)">
                                      <p:cBhvr>
                                        <p:cTn id="39" dur="500"/>
                                        <p:tgtEl>
                                          <p:spTgt spid="21508">
                                            <p:txEl>
                                              <p:pRg st="0" end="0"/>
                                            </p:txEl>
                                          </p:spTgt>
                                        </p:tgtEl>
                                      </p:cBhvr>
                                    </p:animEffect>
                                  </p:childTnLst>
                                </p:cTn>
                              </p:par>
                            </p:childTnLst>
                          </p:cTn>
                        </p:par>
                        <p:par>
                          <p:cTn id="40" fill="hold">
                            <p:stCondLst>
                              <p:cond delay="12500"/>
                            </p:stCondLst>
                            <p:childTnLst>
                              <p:par>
                                <p:cTn id="41" presetID="4" presetClass="entr" presetSubtype="32" fill="hold" grpId="0" nodeType="afterEffect">
                                  <p:stCondLst>
                                    <p:cond delay="1000"/>
                                  </p:stCondLst>
                                  <p:childTnLst>
                                    <p:set>
                                      <p:cBhvr>
                                        <p:cTn id="42" dur="1" fill="hold">
                                          <p:stCondLst>
                                            <p:cond delay="0"/>
                                          </p:stCondLst>
                                        </p:cTn>
                                        <p:tgtEl>
                                          <p:spTgt spid="21508">
                                            <p:txEl>
                                              <p:pRg st="1" end="1"/>
                                            </p:txEl>
                                          </p:spTgt>
                                        </p:tgtEl>
                                        <p:attrNameLst>
                                          <p:attrName>style.visibility</p:attrName>
                                        </p:attrNameLst>
                                      </p:cBhvr>
                                      <p:to>
                                        <p:strVal val="visible"/>
                                      </p:to>
                                    </p:set>
                                    <p:animEffect transition="in" filter="box(out)">
                                      <p:cBhvr>
                                        <p:cTn id="43" dur="500"/>
                                        <p:tgtEl>
                                          <p:spTgt spid="21508">
                                            <p:txEl>
                                              <p:pRg st="1" end="1"/>
                                            </p:txEl>
                                          </p:spTgt>
                                        </p:tgtEl>
                                      </p:cBhvr>
                                    </p:animEffect>
                                  </p:childTnLst>
                                </p:cTn>
                              </p:par>
                            </p:childTnLst>
                          </p:cTn>
                        </p:par>
                        <p:par>
                          <p:cTn id="44" fill="hold">
                            <p:stCondLst>
                              <p:cond delay="14000"/>
                            </p:stCondLst>
                            <p:childTnLst>
                              <p:par>
                                <p:cTn id="45" presetID="4" presetClass="entr" presetSubtype="32" fill="hold" grpId="0" nodeType="afterEffect">
                                  <p:stCondLst>
                                    <p:cond delay="1000"/>
                                  </p:stCondLst>
                                  <p:childTnLst>
                                    <p:set>
                                      <p:cBhvr>
                                        <p:cTn id="46" dur="1" fill="hold">
                                          <p:stCondLst>
                                            <p:cond delay="0"/>
                                          </p:stCondLst>
                                        </p:cTn>
                                        <p:tgtEl>
                                          <p:spTgt spid="21508">
                                            <p:txEl>
                                              <p:pRg st="2" end="2"/>
                                            </p:txEl>
                                          </p:spTgt>
                                        </p:tgtEl>
                                        <p:attrNameLst>
                                          <p:attrName>style.visibility</p:attrName>
                                        </p:attrNameLst>
                                      </p:cBhvr>
                                      <p:to>
                                        <p:strVal val="visible"/>
                                      </p:to>
                                    </p:set>
                                    <p:animEffect transition="in" filter="box(out)">
                                      <p:cBhvr>
                                        <p:cTn id="47" dur="500"/>
                                        <p:tgtEl>
                                          <p:spTgt spid="21508">
                                            <p:txEl>
                                              <p:pRg st="2" end="2"/>
                                            </p:txEl>
                                          </p:spTgt>
                                        </p:tgtEl>
                                      </p:cBhvr>
                                    </p:animEffect>
                                  </p:childTnLst>
                                </p:cTn>
                              </p:par>
                            </p:childTnLst>
                          </p:cTn>
                        </p:par>
                        <p:par>
                          <p:cTn id="48" fill="hold">
                            <p:stCondLst>
                              <p:cond delay="15500"/>
                            </p:stCondLst>
                            <p:childTnLst>
                              <p:par>
                                <p:cTn id="49" presetID="4" presetClass="entr" presetSubtype="32" fill="hold" grpId="0" nodeType="afterEffect">
                                  <p:stCondLst>
                                    <p:cond delay="1000"/>
                                  </p:stCondLst>
                                  <p:childTnLst>
                                    <p:set>
                                      <p:cBhvr>
                                        <p:cTn id="50" dur="1" fill="hold">
                                          <p:stCondLst>
                                            <p:cond delay="0"/>
                                          </p:stCondLst>
                                        </p:cTn>
                                        <p:tgtEl>
                                          <p:spTgt spid="21508">
                                            <p:txEl>
                                              <p:pRg st="3" end="3"/>
                                            </p:txEl>
                                          </p:spTgt>
                                        </p:tgtEl>
                                        <p:attrNameLst>
                                          <p:attrName>style.visibility</p:attrName>
                                        </p:attrNameLst>
                                      </p:cBhvr>
                                      <p:to>
                                        <p:strVal val="visible"/>
                                      </p:to>
                                    </p:set>
                                    <p:animEffect transition="in" filter="box(out)">
                                      <p:cBhvr>
                                        <p:cTn id="51" dur="500"/>
                                        <p:tgtEl>
                                          <p:spTgt spid="21508">
                                            <p:txEl>
                                              <p:pRg st="3" end="3"/>
                                            </p:txEl>
                                          </p:spTgt>
                                        </p:tgtEl>
                                      </p:cBhvr>
                                    </p:animEffect>
                                  </p:childTnLst>
                                </p:cTn>
                              </p:par>
                            </p:childTnLst>
                          </p:cTn>
                        </p:par>
                        <p:par>
                          <p:cTn id="52" fill="hold">
                            <p:stCondLst>
                              <p:cond delay="17000"/>
                            </p:stCondLst>
                            <p:childTnLst>
                              <p:par>
                                <p:cTn id="53" presetID="4" presetClass="entr" presetSubtype="32" fill="hold" grpId="0" nodeType="afterEffect">
                                  <p:stCondLst>
                                    <p:cond delay="1000"/>
                                  </p:stCondLst>
                                  <p:childTnLst>
                                    <p:set>
                                      <p:cBhvr>
                                        <p:cTn id="54" dur="1" fill="hold">
                                          <p:stCondLst>
                                            <p:cond delay="0"/>
                                          </p:stCondLst>
                                        </p:cTn>
                                        <p:tgtEl>
                                          <p:spTgt spid="21508">
                                            <p:txEl>
                                              <p:pRg st="4" end="4"/>
                                            </p:txEl>
                                          </p:spTgt>
                                        </p:tgtEl>
                                        <p:attrNameLst>
                                          <p:attrName>style.visibility</p:attrName>
                                        </p:attrNameLst>
                                      </p:cBhvr>
                                      <p:to>
                                        <p:strVal val="visible"/>
                                      </p:to>
                                    </p:set>
                                    <p:animEffect transition="in" filter="box(out)">
                                      <p:cBhvr>
                                        <p:cTn id="55" dur="500"/>
                                        <p:tgtEl>
                                          <p:spTgt spid="21508">
                                            <p:txEl>
                                              <p:pRg st="4" end="4"/>
                                            </p:txEl>
                                          </p:spTgt>
                                        </p:tgtEl>
                                      </p:cBhvr>
                                    </p:animEffect>
                                  </p:childTnLst>
                                </p:cTn>
                              </p:par>
                            </p:childTnLst>
                          </p:cTn>
                        </p:par>
                        <p:par>
                          <p:cTn id="56" fill="hold">
                            <p:stCondLst>
                              <p:cond delay="18500"/>
                            </p:stCondLst>
                            <p:childTnLst>
                              <p:par>
                                <p:cTn id="57" presetID="4" presetClass="entr" presetSubtype="32" fill="hold" grpId="0" nodeType="afterEffect">
                                  <p:stCondLst>
                                    <p:cond delay="1000"/>
                                  </p:stCondLst>
                                  <p:childTnLst>
                                    <p:set>
                                      <p:cBhvr>
                                        <p:cTn id="58" dur="1" fill="hold">
                                          <p:stCondLst>
                                            <p:cond delay="0"/>
                                          </p:stCondLst>
                                        </p:cTn>
                                        <p:tgtEl>
                                          <p:spTgt spid="21508">
                                            <p:txEl>
                                              <p:pRg st="5" end="5"/>
                                            </p:txEl>
                                          </p:spTgt>
                                        </p:tgtEl>
                                        <p:attrNameLst>
                                          <p:attrName>style.visibility</p:attrName>
                                        </p:attrNameLst>
                                      </p:cBhvr>
                                      <p:to>
                                        <p:strVal val="visible"/>
                                      </p:to>
                                    </p:set>
                                    <p:animEffect transition="in" filter="box(out)">
                                      <p:cBhvr>
                                        <p:cTn id="59" dur="500"/>
                                        <p:tgtEl>
                                          <p:spTgt spid="2150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autoUpdateAnimBg="0" advAuto="0"/>
      <p:bldP spid="21507" grpId="0" build="p" animBg="1" autoUpdateAnimBg="0" advAuto="1000"/>
      <p:bldP spid="21508" grpId="0" build="p" animBg="1" autoUpdateAnimBg="0" advAuto="100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14400" y="381000"/>
            <a:ext cx="7924800" cy="1143000"/>
          </a:xfrm>
        </p:spPr>
        <p:txBody>
          <a:bodyPr/>
          <a:lstStyle/>
          <a:p>
            <a:r>
              <a:rPr lang="pt-BR" sz="3600"/>
              <a:t>ALGUNS CANAIS REVERSOS DE PÓS - VENDA</a:t>
            </a:r>
          </a:p>
        </p:txBody>
      </p:sp>
      <p:sp>
        <p:nvSpPr>
          <p:cNvPr id="23555" name="Rectangle 3"/>
          <p:cNvSpPr>
            <a:spLocks noGrp="1" noChangeArrowheads="1"/>
          </p:cNvSpPr>
          <p:nvPr>
            <p:ph type="body" idx="1"/>
          </p:nvPr>
        </p:nvSpPr>
        <p:spPr>
          <a:xfrm>
            <a:off x="468313" y="1916113"/>
            <a:ext cx="8229600" cy="4197350"/>
          </a:xfrm>
          <a:solidFill>
            <a:srgbClr val="CCFFFF"/>
          </a:solidFill>
          <a:ln/>
        </p:spPr>
        <p:txBody>
          <a:bodyPr/>
          <a:lstStyle/>
          <a:p>
            <a:r>
              <a:rPr lang="pt-BR" sz="3600"/>
              <a:t>REVISTAS E JORNAIS </a:t>
            </a:r>
          </a:p>
          <a:p>
            <a:r>
              <a:rPr lang="pt-BR" sz="3600"/>
              <a:t>LIVROS </a:t>
            </a:r>
          </a:p>
          <a:p>
            <a:r>
              <a:rPr lang="pt-BR" sz="3600"/>
              <a:t>RETORNO DO E-COMMERCE</a:t>
            </a:r>
          </a:p>
          <a:p>
            <a:r>
              <a:rPr lang="pt-BR" sz="3600"/>
              <a:t>RETORNO DO VAREJO</a:t>
            </a:r>
          </a:p>
          <a:p>
            <a:r>
              <a:rPr lang="pt-BR" sz="3600"/>
              <a:t>EMBALAGENS RETORNÁVEIS</a:t>
            </a: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blinds(horizontal)">
                                      <p:cBhvr>
                                        <p:cTn id="7" dur="500"/>
                                        <p:tgtEl>
                                          <p:spTgt spid="2355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box(out)">
                                      <p:cBhvr>
                                        <p:cTn id="12" dur="500"/>
                                        <p:tgtEl>
                                          <p:spTgt spid="235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box(out)">
                                      <p:cBhvr>
                                        <p:cTn id="17" dur="500"/>
                                        <p:tgtEl>
                                          <p:spTgt spid="2355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3555">
                                            <p:txEl>
                                              <p:pRg st="2" end="2"/>
                                            </p:txEl>
                                          </p:spTgt>
                                        </p:tgtEl>
                                        <p:attrNameLst>
                                          <p:attrName>style.visibility</p:attrName>
                                        </p:attrNameLst>
                                      </p:cBhvr>
                                      <p:to>
                                        <p:strVal val="visible"/>
                                      </p:to>
                                    </p:set>
                                    <p:animEffect transition="in" filter="box(out)">
                                      <p:cBhvr>
                                        <p:cTn id="22" dur="500"/>
                                        <p:tgtEl>
                                          <p:spTgt spid="2355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3555">
                                            <p:txEl>
                                              <p:pRg st="3" end="3"/>
                                            </p:txEl>
                                          </p:spTgt>
                                        </p:tgtEl>
                                        <p:attrNameLst>
                                          <p:attrName>style.visibility</p:attrName>
                                        </p:attrNameLst>
                                      </p:cBhvr>
                                      <p:to>
                                        <p:strVal val="visible"/>
                                      </p:to>
                                    </p:set>
                                    <p:animEffect transition="in" filter="box(out)">
                                      <p:cBhvr>
                                        <p:cTn id="27" dur="500"/>
                                        <p:tgtEl>
                                          <p:spTgt spid="2355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3555">
                                            <p:txEl>
                                              <p:pRg st="4" end="4"/>
                                            </p:txEl>
                                          </p:spTgt>
                                        </p:tgtEl>
                                        <p:attrNameLst>
                                          <p:attrName>style.visibility</p:attrName>
                                        </p:attrNameLst>
                                      </p:cBhvr>
                                      <p:to>
                                        <p:strVal val="visible"/>
                                      </p:to>
                                    </p:set>
                                    <p:animEffect transition="in" filter="box(out)">
                                      <p:cBhvr>
                                        <p:cTn id="32"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autoUpdateAnimBg="0"/>
      <p:bldP spid="23555"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381000"/>
            <a:ext cx="7848600" cy="1143000"/>
          </a:xfrm>
        </p:spPr>
        <p:txBody>
          <a:bodyPr/>
          <a:lstStyle/>
          <a:p>
            <a:r>
              <a:rPr lang="pt-BR" sz="3600"/>
              <a:t>ALGUNS CANAIS REVERSOS DE PÓS-CONSUMO</a:t>
            </a:r>
            <a:r>
              <a:rPr lang="pt-BR"/>
              <a:t> </a:t>
            </a:r>
          </a:p>
        </p:txBody>
      </p:sp>
      <p:sp>
        <p:nvSpPr>
          <p:cNvPr id="25603" name="Rectangle 3"/>
          <p:cNvSpPr>
            <a:spLocks noGrp="1" noChangeArrowheads="1"/>
          </p:cNvSpPr>
          <p:nvPr>
            <p:ph type="body" idx="1"/>
          </p:nvPr>
        </p:nvSpPr>
        <p:spPr>
          <a:xfrm>
            <a:off x="468313" y="1989138"/>
            <a:ext cx="8229600" cy="4525962"/>
          </a:xfrm>
          <a:gradFill rotWithShape="1">
            <a:gsLst>
              <a:gs pos="0">
                <a:srgbClr val="FFFFCC">
                  <a:gamma/>
                  <a:shade val="46275"/>
                  <a:invGamma/>
                </a:srgbClr>
              </a:gs>
              <a:gs pos="100000">
                <a:srgbClr val="FFFFCC"/>
              </a:gs>
            </a:gsLst>
            <a:lin ang="5400000" scaled="1"/>
          </a:gradFill>
          <a:ln/>
        </p:spPr>
        <p:txBody>
          <a:bodyPr/>
          <a:lstStyle/>
          <a:p>
            <a:r>
              <a:rPr lang="pt-BR"/>
              <a:t>LEILÕES INDUSTRIAIS</a:t>
            </a:r>
          </a:p>
          <a:p>
            <a:r>
              <a:rPr lang="pt-BR"/>
              <a:t>AUTOMÓVEIS ; ELETRODOMÉSTICOS</a:t>
            </a:r>
          </a:p>
          <a:p>
            <a:r>
              <a:rPr lang="pt-BR"/>
              <a:t>COMPUTADORES E PERIFÉRICOS</a:t>
            </a:r>
          </a:p>
          <a:p>
            <a:r>
              <a:rPr lang="pt-BR"/>
              <a:t>BATERIAS DE AUTOMÓVEIS</a:t>
            </a:r>
          </a:p>
          <a:p>
            <a:r>
              <a:rPr lang="pt-BR"/>
              <a:t>EMBALAGENS DESCARTÁVEIS</a:t>
            </a:r>
          </a:p>
          <a:p>
            <a:r>
              <a:rPr lang="pt-BR"/>
              <a:t>RESÍDUOS INDUSTRIAIS</a:t>
            </a:r>
          </a:p>
          <a:p>
            <a:endParaRPr lang="pt-B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143000" y="381000"/>
            <a:ext cx="7620000" cy="1143000"/>
          </a:xfrm>
        </p:spPr>
        <p:txBody>
          <a:bodyPr/>
          <a:lstStyle/>
          <a:p>
            <a:r>
              <a:rPr lang="pt-BR" sz="3600"/>
              <a:t>O NOVO CONSUMIDOR E A   </a:t>
            </a:r>
            <a:br>
              <a:rPr lang="pt-BR" sz="3600"/>
            </a:br>
            <a:r>
              <a:rPr lang="pt-BR" sz="3600"/>
              <a:t>LOGÍSTICA REVERSA</a:t>
            </a:r>
            <a:endParaRPr lang="pt-BR" sz="3600" b="1"/>
          </a:p>
        </p:txBody>
      </p:sp>
      <p:sp>
        <p:nvSpPr>
          <p:cNvPr id="27651" name="Oval 3"/>
          <p:cNvSpPr>
            <a:spLocks noChangeArrowheads="1"/>
          </p:cNvSpPr>
          <p:nvPr/>
        </p:nvSpPr>
        <p:spPr bwMode="auto">
          <a:xfrm>
            <a:off x="457200" y="2743200"/>
            <a:ext cx="1676400" cy="457200"/>
          </a:xfrm>
          <a:prstGeom prst="ellipse">
            <a:avLst/>
          </a:prstGeom>
          <a:solidFill>
            <a:srgbClr val="CCECFF"/>
          </a:solidFill>
          <a:ln w="9525">
            <a:solidFill>
              <a:schemeClr val="hlink"/>
            </a:solidFill>
            <a:round/>
            <a:headEnd/>
            <a:tailEnd/>
          </a:ln>
        </p:spPr>
        <p:txBody>
          <a:bodyPr/>
          <a:lstStyle/>
          <a:p>
            <a:pPr algn="ctr" eaLnBrk="0" hangingPunct="0"/>
            <a:r>
              <a:rPr lang="pt-BR" sz="1600" b="1">
                <a:solidFill>
                  <a:schemeClr val="accent2"/>
                </a:solidFill>
              </a:rPr>
              <a:t>COMPRAR</a:t>
            </a:r>
            <a:endParaRPr lang="pt-BR" sz="1600" b="1">
              <a:solidFill>
                <a:srgbClr val="FF3300"/>
              </a:solidFill>
            </a:endParaRPr>
          </a:p>
        </p:txBody>
      </p:sp>
      <p:sp>
        <p:nvSpPr>
          <p:cNvPr id="27652" name="Oval 4"/>
          <p:cNvSpPr>
            <a:spLocks noChangeArrowheads="1"/>
          </p:cNvSpPr>
          <p:nvPr/>
        </p:nvSpPr>
        <p:spPr bwMode="auto">
          <a:xfrm>
            <a:off x="2286000" y="2819400"/>
            <a:ext cx="1447800" cy="381000"/>
          </a:xfrm>
          <a:prstGeom prst="ellipse">
            <a:avLst/>
          </a:prstGeom>
          <a:solidFill>
            <a:srgbClr val="CCECFF"/>
          </a:solidFill>
          <a:ln w="9525">
            <a:noFill/>
            <a:round/>
            <a:headEnd/>
            <a:tailEnd/>
          </a:ln>
        </p:spPr>
        <p:txBody>
          <a:bodyPr/>
          <a:lstStyle/>
          <a:p>
            <a:pPr algn="ctr" eaLnBrk="0" hangingPunct="0"/>
            <a:r>
              <a:rPr lang="pt-BR" sz="1600" b="1">
                <a:solidFill>
                  <a:schemeClr val="accent2"/>
                </a:solidFill>
              </a:rPr>
              <a:t>USAR</a:t>
            </a:r>
            <a:endParaRPr lang="pt-BR" sz="2400" b="1"/>
          </a:p>
        </p:txBody>
      </p:sp>
      <p:sp>
        <p:nvSpPr>
          <p:cNvPr id="27653" name="Oval 5"/>
          <p:cNvSpPr>
            <a:spLocks noChangeArrowheads="1"/>
          </p:cNvSpPr>
          <p:nvPr/>
        </p:nvSpPr>
        <p:spPr bwMode="auto">
          <a:xfrm>
            <a:off x="1600200" y="3200400"/>
            <a:ext cx="1376363" cy="381000"/>
          </a:xfrm>
          <a:prstGeom prst="ellipse">
            <a:avLst/>
          </a:prstGeom>
          <a:solidFill>
            <a:srgbClr val="CCECFF"/>
          </a:solidFill>
          <a:ln w="9525">
            <a:noFill/>
            <a:round/>
            <a:headEnd/>
            <a:tailEnd/>
          </a:ln>
        </p:spPr>
        <p:txBody>
          <a:bodyPr/>
          <a:lstStyle/>
          <a:p>
            <a:pPr algn="ctr" eaLnBrk="0" hangingPunct="0"/>
            <a:r>
              <a:rPr lang="pt-BR" sz="1600" b="1">
                <a:solidFill>
                  <a:schemeClr val="accent2"/>
                </a:solidFill>
              </a:rPr>
              <a:t>DISPOR</a:t>
            </a:r>
            <a:endParaRPr lang="pt-BR" sz="1600" b="1">
              <a:solidFill>
                <a:srgbClr val="FF3300"/>
              </a:solidFill>
            </a:endParaRPr>
          </a:p>
        </p:txBody>
      </p:sp>
      <p:sp>
        <p:nvSpPr>
          <p:cNvPr id="27654" name="AutoShape 6"/>
          <p:cNvSpPr>
            <a:spLocks noChangeArrowheads="1"/>
          </p:cNvSpPr>
          <p:nvPr/>
        </p:nvSpPr>
        <p:spPr bwMode="auto">
          <a:xfrm>
            <a:off x="3810000" y="2514600"/>
            <a:ext cx="685800" cy="609600"/>
          </a:xfrm>
          <a:prstGeom prst="rightArrow">
            <a:avLst>
              <a:gd name="adj1" fmla="val 50000"/>
              <a:gd name="adj2" fmla="val 28125"/>
            </a:avLst>
          </a:prstGeom>
          <a:solidFill>
            <a:srgbClr val="CCECFF"/>
          </a:solidFill>
          <a:ln w="9525">
            <a:noFill/>
            <a:miter lim="800000"/>
            <a:headEnd/>
            <a:tailEnd/>
          </a:ln>
          <a:effectLst/>
        </p:spPr>
        <p:txBody>
          <a:bodyPr wrap="none" anchor="ctr"/>
          <a:lstStyle/>
          <a:p>
            <a:endParaRPr lang="pt-BR"/>
          </a:p>
        </p:txBody>
      </p:sp>
      <p:sp>
        <p:nvSpPr>
          <p:cNvPr id="27655" name="Oval 7"/>
          <p:cNvSpPr>
            <a:spLocks noChangeArrowheads="1"/>
          </p:cNvSpPr>
          <p:nvPr/>
        </p:nvSpPr>
        <p:spPr bwMode="auto">
          <a:xfrm>
            <a:off x="4648200" y="2895600"/>
            <a:ext cx="1524000" cy="457200"/>
          </a:xfrm>
          <a:prstGeom prst="ellipse">
            <a:avLst/>
          </a:prstGeom>
          <a:solidFill>
            <a:srgbClr val="CCECFF"/>
          </a:solidFill>
          <a:ln w="9525">
            <a:solidFill>
              <a:schemeClr val="hlink"/>
            </a:solidFill>
            <a:round/>
            <a:headEnd/>
            <a:tailEnd/>
          </a:ln>
        </p:spPr>
        <p:txBody>
          <a:bodyPr/>
          <a:lstStyle/>
          <a:p>
            <a:pPr eaLnBrk="0" hangingPunct="0"/>
            <a:r>
              <a:rPr lang="pt-BR" sz="1600" b="1">
                <a:solidFill>
                  <a:schemeClr val="accent2"/>
                </a:solidFill>
              </a:rPr>
              <a:t>REDUZIR</a:t>
            </a:r>
            <a:endParaRPr lang="pt-BR" sz="1400" b="1">
              <a:solidFill>
                <a:srgbClr val="FF3300"/>
              </a:solidFill>
            </a:endParaRPr>
          </a:p>
        </p:txBody>
      </p:sp>
      <p:sp>
        <p:nvSpPr>
          <p:cNvPr id="27656" name="Oval 8"/>
          <p:cNvSpPr>
            <a:spLocks noChangeArrowheads="1"/>
          </p:cNvSpPr>
          <p:nvPr/>
        </p:nvSpPr>
        <p:spPr bwMode="auto">
          <a:xfrm>
            <a:off x="6477000" y="2895600"/>
            <a:ext cx="1447800" cy="381000"/>
          </a:xfrm>
          <a:prstGeom prst="ellipse">
            <a:avLst/>
          </a:prstGeom>
          <a:solidFill>
            <a:srgbClr val="CCECFF"/>
          </a:solidFill>
          <a:ln w="9525">
            <a:solidFill>
              <a:schemeClr val="hlink"/>
            </a:solidFill>
            <a:round/>
            <a:headEnd/>
            <a:tailEnd/>
          </a:ln>
        </p:spPr>
        <p:txBody>
          <a:bodyPr/>
          <a:lstStyle/>
          <a:p>
            <a:pPr algn="ctr" eaLnBrk="0" hangingPunct="0"/>
            <a:r>
              <a:rPr lang="pt-BR" sz="1600" b="1">
                <a:solidFill>
                  <a:schemeClr val="accent2"/>
                </a:solidFill>
              </a:rPr>
              <a:t>REUSAR</a:t>
            </a:r>
            <a:endParaRPr lang="pt-BR" sz="1400" b="1">
              <a:solidFill>
                <a:srgbClr val="FF3300"/>
              </a:solidFill>
            </a:endParaRPr>
          </a:p>
        </p:txBody>
      </p:sp>
      <p:sp>
        <p:nvSpPr>
          <p:cNvPr id="27657" name="Oval 9"/>
          <p:cNvSpPr>
            <a:spLocks noChangeArrowheads="1"/>
          </p:cNvSpPr>
          <p:nvPr/>
        </p:nvSpPr>
        <p:spPr bwMode="auto">
          <a:xfrm>
            <a:off x="5486400" y="3276600"/>
            <a:ext cx="1752600" cy="381000"/>
          </a:xfrm>
          <a:prstGeom prst="ellipse">
            <a:avLst/>
          </a:prstGeom>
          <a:solidFill>
            <a:srgbClr val="CCECFF"/>
          </a:solidFill>
          <a:ln w="9525">
            <a:solidFill>
              <a:schemeClr val="hlink"/>
            </a:solidFill>
            <a:round/>
            <a:headEnd/>
            <a:tailEnd/>
          </a:ln>
        </p:spPr>
        <p:txBody>
          <a:bodyPr/>
          <a:lstStyle/>
          <a:p>
            <a:pPr eaLnBrk="0" hangingPunct="0"/>
            <a:r>
              <a:rPr lang="pt-BR" sz="1600" b="1">
                <a:solidFill>
                  <a:schemeClr val="accent2"/>
                </a:solidFill>
              </a:rPr>
              <a:t>RECICLAR</a:t>
            </a:r>
            <a:endParaRPr lang="pt-BR" sz="1600" b="1">
              <a:solidFill>
                <a:srgbClr val="FF3300"/>
              </a:solidFill>
            </a:endParaRPr>
          </a:p>
        </p:txBody>
      </p:sp>
      <p:sp>
        <p:nvSpPr>
          <p:cNvPr id="27658" name="AutoShape 10"/>
          <p:cNvSpPr>
            <a:spLocks noChangeArrowheads="1"/>
          </p:cNvSpPr>
          <p:nvPr/>
        </p:nvSpPr>
        <p:spPr bwMode="auto">
          <a:xfrm rot="11800282">
            <a:off x="7010400" y="3657600"/>
            <a:ext cx="766763" cy="533400"/>
          </a:xfrm>
          <a:prstGeom prst="upArrow">
            <a:avLst>
              <a:gd name="adj1" fmla="val 50000"/>
              <a:gd name="adj2" fmla="val 25000"/>
            </a:avLst>
          </a:prstGeom>
          <a:solidFill>
            <a:srgbClr val="CCECFF"/>
          </a:solidFill>
          <a:ln w="9525">
            <a:solidFill>
              <a:schemeClr val="hlink"/>
            </a:solidFill>
            <a:miter lim="800000"/>
            <a:headEnd/>
            <a:tailEnd/>
          </a:ln>
          <a:effectLst/>
        </p:spPr>
        <p:txBody>
          <a:bodyPr wrap="none" anchor="ctr"/>
          <a:lstStyle/>
          <a:p>
            <a:endParaRPr lang="pt-BR"/>
          </a:p>
        </p:txBody>
      </p:sp>
      <p:sp>
        <p:nvSpPr>
          <p:cNvPr id="27659" name="AutoShape 11"/>
          <p:cNvSpPr>
            <a:spLocks noChangeArrowheads="1"/>
          </p:cNvSpPr>
          <p:nvPr/>
        </p:nvSpPr>
        <p:spPr bwMode="auto">
          <a:xfrm rot="10759903">
            <a:off x="4419600" y="4419600"/>
            <a:ext cx="608013" cy="685800"/>
          </a:xfrm>
          <a:prstGeom prst="rightArrow">
            <a:avLst>
              <a:gd name="adj1" fmla="val 50000"/>
              <a:gd name="adj2" fmla="val 25000"/>
            </a:avLst>
          </a:prstGeom>
          <a:solidFill>
            <a:srgbClr val="CCECFF"/>
          </a:solidFill>
          <a:ln w="9525">
            <a:solidFill>
              <a:schemeClr val="hlink"/>
            </a:solidFill>
            <a:miter lim="800000"/>
            <a:headEnd/>
            <a:tailEnd/>
          </a:ln>
          <a:effectLst/>
        </p:spPr>
        <p:txBody>
          <a:bodyPr rot="10800000" wrap="none" anchor="ctr"/>
          <a:lstStyle/>
          <a:p>
            <a:pPr algn="ctr" eaLnBrk="0" hangingPunct="0"/>
            <a:endParaRPr lang="pt-BR" sz="2400">
              <a:latin typeface="Times New Roman" pitchFamily="18" charset="0"/>
            </a:endParaRPr>
          </a:p>
        </p:txBody>
      </p:sp>
      <p:sp>
        <p:nvSpPr>
          <p:cNvPr id="27660" name="Oval 12"/>
          <p:cNvSpPr>
            <a:spLocks noChangeArrowheads="1"/>
          </p:cNvSpPr>
          <p:nvPr/>
        </p:nvSpPr>
        <p:spPr bwMode="auto">
          <a:xfrm>
            <a:off x="2590800" y="5257800"/>
            <a:ext cx="1828800" cy="533400"/>
          </a:xfrm>
          <a:prstGeom prst="ellipse">
            <a:avLst/>
          </a:prstGeom>
          <a:solidFill>
            <a:srgbClr val="CCECFF"/>
          </a:solidFill>
          <a:ln w="9525">
            <a:solidFill>
              <a:schemeClr val="hlink"/>
            </a:solidFill>
            <a:round/>
            <a:headEnd/>
            <a:tailEnd/>
          </a:ln>
          <a:effectLst/>
        </p:spPr>
        <p:txBody>
          <a:bodyPr wrap="none" anchor="ctr"/>
          <a:lstStyle/>
          <a:p>
            <a:pPr algn="ctr" eaLnBrk="0" hangingPunct="0"/>
            <a:r>
              <a:rPr lang="pt-BR" sz="1600" b="1">
                <a:solidFill>
                  <a:schemeClr val="accent2"/>
                </a:solidFill>
              </a:rPr>
              <a:t>GOVERNOS / </a:t>
            </a:r>
          </a:p>
          <a:p>
            <a:pPr algn="ctr" eaLnBrk="0" hangingPunct="0"/>
            <a:r>
              <a:rPr lang="pt-BR" sz="1600" b="1">
                <a:solidFill>
                  <a:schemeClr val="accent2"/>
                </a:solidFill>
              </a:rPr>
              <a:t>SOCIEDADE</a:t>
            </a:r>
          </a:p>
        </p:txBody>
      </p:sp>
      <p:sp>
        <p:nvSpPr>
          <p:cNvPr id="27661" name="Oval 13"/>
          <p:cNvSpPr>
            <a:spLocks noChangeArrowheads="1"/>
          </p:cNvSpPr>
          <p:nvPr/>
        </p:nvSpPr>
        <p:spPr bwMode="auto">
          <a:xfrm>
            <a:off x="152400" y="5257800"/>
            <a:ext cx="1981200" cy="533400"/>
          </a:xfrm>
          <a:prstGeom prst="ellipse">
            <a:avLst/>
          </a:prstGeom>
          <a:solidFill>
            <a:srgbClr val="CCECFF"/>
          </a:solidFill>
          <a:ln w="9525">
            <a:solidFill>
              <a:schemeClr val="hlink"/>
            </a:solidFill>
            <a:round/>
            <a:headEnd/>
            <a:tailEnd/>
          </a:ln>
          <a:effectLst/>
        </p:spPr>
        <p:txBody>
          <a:bodyPr wrap="none" anchor="ctr"/>
          <a:lstStyle/>
          <a:p>
            <a:pPr algn="ctr" eaLnBrk="0" hangingPunct="0"/>
            <a:r>
              <a:rPr lang="pt-BR" sz="1600" b="1">
                <a:solidFill>
                  <a:schemeClr val="accent2"/>
                </a:solidFill>
              </a:rPr>
              <a:t>CADEIA </a:t>
            </a:r>
          </a:p>
          <a:p>
            <a:pPr algn="ctr" eaLnBrk="0" hangingPunct="0"/>
            <a:r>
              <a:rPr lang="pt-BR" sz="1600" b="1">
                <a:solidFill>
                  <a:schemeClr val="accent2"/>
                </a:solidFill>
              </a:rPr>
              <a:t>PRODUTIVA</a:t>
            </a:r>
            <a:endParaRPr lang="pt-BR" sz="2000" b="1">
              <a:solidFill>
                <a:schemeClr val="accent2"/>
              </a:solidFill>
              <a:latin typeface="Times New Roman" pitchFamily="18" charset="0"/>
            </a:endParaRPr>
          </a:p>
        </p:txBody>
      </p:sp>
      <p:sp>
        <p:nvSpPr>
          <p:cNvPr id="27662" name="AutoShape 14"/>
          <p:cNvSpPr>
            <a:spLocks noChangeArrowheads="1"/>
          </p:cNvSpPr>
          <p:nvPr/>
        </p:nvSpPr>
        <p:spPr bwMode="auto">
          <a:xfrm>
            <a:off x="2133600" y="5334000"/>
            <a:ext cx="381000" cy="381000"/>
          </a:xfrm>
          <a:prstGeom prst="leftArrow">
            <a:avLst>
              <a:gd name="adj1" fmla="val 50000"/>
              <a:gd name="adj2" fmla="val 25000"/>
            </a:avLst>
          </a:prstGeom>
          <a:solidFill>
            <a:srgbClr val="CCECFF"/>
          </a:solidFill>
          <a:ln w="9525">
            <a:solidFill>
              <a:schemeClr val="hlink"/>
            </a:solidFill>
            <a:miter lim="800000"/>
            <a:headEnd/>
            <a:tailEnd/>
          </a:ln>
          <a:effectLst/>
        </p:spPr>
        <p:txBody>
          <a:bodyPr wrap="none" anchor="ctr"/>
          <a:lstStyle/>
          <a:p>
            <a:endParaRPr lang="pt-BR"/>
          </a:p>
        </p:txBody>
      </p:sp>
      <p:sp>
        <p:nvSpPr>
          <p:cNvPr id="27663" name="Text Box 15"/>
          <p:cNvSpPr txBox="1">
            <a:spLocks noChangeArrowheads="1"/>
          </p:cNvSpPr>
          <p:nvPr/>
        </p:nvSpPr>
        <p:spPr bwMode="auto">
          <a:xfrm>
            <a:off x="1295400" y="2057400"/>
            <a:ext cx="2286000" cy="64135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b="1" u="sng">
                <a:solidFill>
                  <a:schemeClr val="accent2"/>
                </a:solidFill>
              </a:rPr>
              <a:t>CULTURA</a:t>
            </a:r>
          </a:p>
          <a:p>
            <a:pPr algn="ctr" eaLnBrk="0" hangingPunct="0"/>
            <a:r>
              <a:rPr lang="pt-BR" b="1" u="sng">
                <a:solidFill>
                  <a:schemeClr val="accent2"/>
                </a:solidFill>
              </a:rPr>
              <a:t> DO CONSUMO</a:t>
            </a:r>
          </a:p>
        </p:txBody>
      </p:sp>
      <p:sp>
        <p:nvSpPr>
          <p:cNvPr id="27664" name="Text Box 16"/>
          <p:cNvSpPr txBox="1">
            <a:spLocks noChangeArrowheads="1"/>
          </p:cNvSpPr>
          <p:nvPr/>
        </p:nvSpPr>
        <p:spPr bwMode="auto">
          <a:xfrm>
            <a:off x="5181600" y="2057400"/>
            <a:ext cx="2438400" cy="64135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b="1" u="sng">
                <a:solidFill>
                  <a:schemeClr val="accent2"/>
                </a:solidFill>
              </a:rPr>
              <a:t>CULTURA AMBIENTALISTA</a:t>
            </a:r>
            <a:endParaRPr lang="pt-BR" sz="2400">
              <a:latin typeface="Times New Roman" pitchFamily="18" charset="0"/>
            </a:endParaRPr>
          </a:p>
        </p:txBody>
      </p:sp>
      <p:sp>
        <p:nvSpPr>
          <p:cNvPr id="27665" name="Text Box 17"/>
          <p:cNvSpPr txBox="1">
            <a:spLocks noChangeArrowheads="1"/>
          </p:cNvSpPr>
          <p:nvPr/>
        </p:nvSpPr>
        <p:spPr bwMode="auto">
          <a:xfrm>
            <a:off x="5562600" y="4572000"/>
            <a:ext cx="2286000" cy="7016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2000" b="1" u="sng">
                <a:solidFill>
                  <a:schemeClr val="accent2"/>
                </a:solidFill>
              </a:rPr>
              <a:t>NOVO CLIENTE E CONSUMIDOR</a:t>
            </a:r>
            <a:endParaRPr lang="pt-BR" b="1" u="sng">
              <a:solidFill>
                <a:schemeClr val="accent2"/>
              </a:solidFill>
              <a:latin typeface="Times New Roman" pitchFamily="18" charset="0"/>
            </a:endParaRPr>
          </a:p>
        </p:txBody>
      </p:sp>
      <p:sp>
        <p:nvSpPr>
          <p:cNvPr id="27666" name="Text Box 18"/>
          <p:cNvSpPr txBox="1">
            <a:spLocks noChangeArrowheads="1"/>
          </p:cNvSpPr>
          <p:nvPr/>
        </p:nvSpPr>
        <p:spPr bwMode="auto">
          <a:xfrm>
            <a:off x="1447800" y="4495800"/>
            <a:ext cx="2057400" cy="64135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b="1" u="sng">
                <a:solidFill>
                  <a:schemeClr val="accent2"/>
                </a:solidFill>
              </a:rPr>
              <a:t>LEGISLAÇÕES AMBIENTAIS</a:t>
            </a:r>
            <a:endParaRPr lang="pt-BR" sz="2400" b="1">
              <a:solidFill>
                <a:schemeClr val="accent2"/>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box(out)">
                                      <p:cBhvr>
                                        <p:cTn id="7" dur="5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663"/>
                                        </p:tgtEl>
                                        <p:attrNameLst>
                                          <p:attrName>style.visibility</p:attrName>
                                        </p:attrNameLst>
                                      </p:cBhvr>
                                      <p:to>
                                        <p:strVal val="visible"/>
                                      </p:to>
                                    </p:set>
                                    <p:animEffect transition="in" filter="box(out)">
                                      <p:cBhvr>
                                        <p:cTn id="12" dur="500"/>
                                        <p:tgtEl>
                                          <p:spTgt spid="27663"/>
                                        </p:tgtEl>
                                      </p:cBhvr>
                                    </p:animEffect>
                                  </p:childTnLst>
                                </p:cTn>
                              </p:par>
                            </p:childTnLst>
                          </p:cTn>
                        </p:par>
                        <p:par>
                          <p:cTn id="13" fill="hold">
                            <p:stCondLst>
                              <p:cond delay="500"/>
                            </p:stCondLst>
                            <p:childTnLst>
                              <p:par>
                                <p:cTn id="14" presetID="4" presetClass="entr" presetSubtype="32" fill="hold" grpId="0" nodeType="afterEffect">
                                  <p:stCondLst>
                                    <p:cond delay="0"/>
                                  </p:stCondLst>
                                  <p:childTnLst>
                                    <p:set>
                                      <p:cBhvr>
                                        <p:cTn id="15" dur="1" fill="hold">
                                          <p:stCondLst>
                                            <p:cond delay="0"/>
                                          </p:stCondLst>
                                        </p:cTn>
                                        <p:tgtEl>
                                          <p:spTgt spid="27651"/>
                                        </p:tgtEl>
                                        <p:attrNameLst>
                                          <p:attrName>style.visibility</p:attrName>
                                        </p:attrNameLst>
                                      </p:cBhvr>
                                      <p:to>
                                        <p:strVal val="visible"/>
                                      </p:to>
                                    </p:set>
                                    <p:animEffect transition="in" filter="box(out)">
                                      <p:cBhvr>
                                        <p:cTn id="16" dur="500"/>
                                        <p:tgtEl>
                                          <p:spTgt spid="27651"/>
                                        </p:tgtEl>
                                      </p:cBhvr>
                                    </p:animEffect>
                                  </p:childTnLst>
                                </p:cTn>
                              </p:par>
                            </p:childTnLst>
                          </p:cTn>
                        </p:par>
                        <p:par>
                          <p:cTn id="17" fill="hold">
                            <p:stCondLst>
                              <p:cond delay="1000"/>
                            </p:stCondLst>
                            <p:childTnLst>
                              <p:par>
                                <p:cTn id="18" presetID="4" presetClass="entr" presetSubtype="32" fill="hold" grpId="0" nodeType="afterEffect">
                                  <p:stCondLst>
                                    <p:cond delay="0"/>
                                  </p:stCondLst>
                                  <p:childTnLst>
                                    <p:set>
                                      <p:cBhvr>
                                        <p:cTn id="19" dur="1" fill="hold">
                                          <p:stCondLst>
                                            <p:cond delay="0"/>
                                          </p:stCondLst>
                                        </p:cTn>
                                        <p:tgtEl>
                                          <p:spTgt spid="27652"/>
                                        </p:tgtEl>
                                        <p:attrNameLst>
                                          <p:attrName>style.visibility</p:attrName>
                                        </p:attrNameLst>
                                      </p:cBhvr>
                                      <p:to>
                                        <p:strVal val="visible"/>
                                      </p:to>
                                    </p:set>
                                    <p:animEffect transition="in" filter="box(out)">
                                      <p:cBhvr>
                                        <p:cTn id="20" dur="500"/>
                                        <p:tgtEl>
                                          <p:spTgt spid="27652"/>
                                        </p:tgtEl>
                                      </p:cBhvr>
                                    </p:animEffect>
                                  </p:childTnLst>
                                </p:cTn>
                              </p:par>
                            </p:childTnLst>
                          </p:cTn>
                        </p:par>
                        <p:par>
                          <p:cTn id="21" fill="hold">
                            <p:stCondLst>
                              <p:cond delay="1500"/>
                            </p:stCondLst>
                            <p:childTnLst>
                              <p:par>
                                <p:cTn id="22" presetID="4" presetClass="entr" presetSubtype="32" fill="hold" grpId="0" nodeType="afterEffect">
                                  <p:stCondLst>
                                    <p:cond delay="0"/>
                                  </p:stCondLst>
                                  <p:childTnLst>
                                    <p:set>
                                      <p:cBhvr>
                                        <p:cTn id="23" dur="1" fill="hold">
                                          <p:stCondLst>
                                            <p:cond delay="0"/>
                                          </p:stCondLst>
                                        </p:cTn>
                                        <p:tgtEl>
                                          <p:spTgt spid="27653"/>
                                        </p:tgtEl>
                                        <p:attrNameLst>
                                          <p:attrName>style.visibility</p:attrName>
                                        </p:attrNameLst>
                                      </p:cBhvr>
                                      <p:to>
                                        <p:strVal val="visible"/>
                                      </p:to>
                                    </p:set>
                                    <p:animEffect transition="in" filter="box(out)">
                                      <p:cBhvr>
                                        <p:cTn id="24" dur="500"/>
                                        <p:tgtEl>
                                          <p:spTgt spid="27653"/>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27654"/>
                                        </p:tgtEl>
                                        <p:attrNameLst>
                                          <p:attrName>style.visibility</p:attrName>
                                        </p:attrNameLst>
                                      </p:cBhvr>
                                      <p:to>
                                        <p:strVal val="visible"/>
                                      </p:to>
                                    </p:set>
                                    <p:animEffect transition="in" filter="box(out)">
                                      <p:cBhvr>
                                        <p:cTn id="29" dur="500"/>
                                        <p:tgtEl>
                                          <p:spTgt spid="27654"/>
                                        </p:tgtEl>
                                      </p:cBhvr>
                                    </p:animEffect>
                                  </p:childTnLst>
                                </p:cTn>
                              </p:par>
                            </p:childTnLst>
                          </p:cTn>
                        </p:par>
                        <p:par>
                          <p:cTn id="30" fill="hold">
                            <p:stCondLst>
                              <p:cond delay="500"/>
                            </p:stCondLst>
                            <p:childTnLst>
                              <p:par>
                                <p:cTn id="31" presetID="4" presetClass="entr" presetSubtype="32" fill="hold" grpId="0" nodeType="afterEffect">
                                  <p:stCondLst>
                                    <p:cond delay="0"/>
                                  </p:stCondLst>
                                  <p:childTnLst>
                                    <p:set>
                                      <p:cBhvr>
                                        <p:cTn id="32" dur="1" fill="hold">
                                          <p:stCondLst>
                                            <p:cond delay="0"/>
                                          </p:stCondLst>
                                        </p:cTn>
                                        <p:tgtEl>
                                          <p:spTgt spid="27664"/>
                                        </p:tgtEl>
                                        <p:attrNameLst>
                                          <p:attrName>style.visibility</p:attrName>
                                        </p:attrNameLst>
                                      </p:cBhvr>
                                      <p:to>
                                        <p:strVal val="visible"/>
                                      </p:to>
                                    </p:set>
                                    <p:animEffect transition="in" filter="box(out)">
                                      <p:cBhvr>
                                        <p:cTn id="33" dur="500"/>
                                        <p:tgtEl>
                                          <p:spTgt spid="27664"/>
                                        </p:tgtEl>
                                      </p:cBhvr>
                                    </p:animEffect>
                                  </p:childTnLst>
                                </p:cTn>
                              </p:par>
                            </p:childTnLst>
                          </p:cTn>
                        </p:par>
                        <p:par>
                          <p:cTn id="34" fill="hold">
                            <p:stCondLst>
                              <p:cond delay="1000"/>
                            </p:stCondLst>
                            <p:childTnLst>
                              <p:par>
                                <p:cTn id="35" presetID="4" presetClass="entr" presetSubtype="32" fill="hold" grpId="0" nodeType="afterEffect">
                                  <p:stCondLst>
                                    <p:cond delay="0"/>
                                  </p:stCondLst>
                                  <p:childTnLst>
                                    <p:set>
                                      <p:cBhvr>
                                        <p:cTn id="36" dur="1" fill="hold">
                                          <p:stCondLst>
                                            <p:cond delay="0"/>
                                          </p:stCondLst>
                                        </p:cTn>
                                        <p:tgtEl>
                                          <p:spTgt spid="27655"/>
                                        </p:tgtEl>
                                        <p:attrNameLst>
                                          <p:attrName>style.visibility</p:attrName>
                                        </p:attrNameLst>
                                      </p:cBhvr>
                                      <p:to>
                                        <p:strVal val="visible"/>
                                      </p:to>
                                    </p:set>
                                    <p:animEffect transition="in" filter="box(out)">
                                      <p:cBhvr>
                                        <p:cTn id="37" dur="500"/>
                                        <p:tgtEl>
                                          <p:spTgt spid="27655"/>
                                        </p:tgtEl>
                                      </p:cBhvr>
                                    </p:animEffect>
                                  </p:childTnLst>
                                </p:cTn>
                              </p:par>
                            </p:childTnLst>
                          </p:cTn>
                        </p:par>
                        <p:par>
                          <p:cTn id="38" fill="hold">
                            <p:stCondLst>
                              <p:cond delay="1500"/>
                            </p:stCondLst>
                            <p:childTnLst>
                              <p:par>
                                <p:cTn id="39" presetID="4" presetClass="entr" presetSubtype="32" fill="hold" grpId="0" nodeType="afterEffect">
                                  <p:stCondLst>
                                    <p:cond delay="0"/>
                                  </p:stCondLst>
                                  <p:childTnLst>
                                    <p:set>
                                      <p:cBhvr>
                                        <p:cTn id="40" dur="1" fill="hold">
                                          <p:stCondLst>
                                            <p:cond delay="0"/>
                                          </p:stCondLst>
                                        </p:cTn>
                                        <p:tgtEl>
                                          <p:spTgt spid="27656"/>
                                        </p:tgtEl>
                                        <p:attrNameLst>
                                          <p:attrName>style.visibility</p:attrName>
                                        </p:attrNameLst>
                                      </p:cBhvr>
                                      <p:to>
                                        <p:strVal val="visible"/>
                                      </p:to>
                                    </p:set>
                                    <p:animEffect transition="in" filter="box(out)">
                                      <p:cBhvr>
                                        <p:cTn id="41" dur="500"/>
                                        <p:tgtEl>
                                          <p:spTgt spid="27656"/>
                                        </p:tgtEl>
                                      </p:cBhvr>
                                    </p:animEffect>
                                  </p:childTnLst>
                                </p:cTn>
                              </p:par>
                            </p:childTnLst>
                          </p:cTn>
                        </p:par>
                        <p:par>
                          <p:cTn id="42" fill="hold">
                            <p:stCondLst>
                              <p:cond delay="2000"/>
                            </p:stCondLst>
                            <p:childTnLst>
                              <p:par>
                                <p:cTn id="43" presetID="4" presetClass="entr" presetSubtype="32" fill="hold" grpId="0" nodeType="afterEffect">
                                  <p:stCondLst>
                                    <p:cond delay="0"/>
                                  </p:stCondLst>
                                  <p:childTnLst>
                                    <p:set>
                                      <p:cBhvr>
                                        <p:cTn id="44" dur="1" fill="hold">
                                          <p:stCondLst>
                                            <p:cond delay="0"/>
                                          </p:stCondLst>
                                        </p:cTn>
                                        <p:tgtEl>
                                          <p:spTgt spid="27657"/>
                                        </p:tgtEl>
                                        <p:attrNameLst>
                                          <p:attrName>style.visibility</p:attrName>
                                        </p:attrNameLst>
                                      </p:cBhvr>
                                      <p:to>
                                        <p:strVal val="visible"/>
                                      </p:to>
                                    </p:set>
                                    <p:animEffect transition="in" filter="box(out)">
                                      <p:cBhvr>
                                        <p:cTn id="45" dur="500"/>
                                        <p:tgtEl>
                                          <p:spTgt spid="27657"/>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32" fill="hold" grpId="0" nodeType="clickEffect">
                                  <p:stCondLst>
                                    <p:cond delay="0"/>
                                  </p:stCondLst>
                                  <p:childTnLst>
                                    <p:set>
                                      <p:cBhvr>
                                        <p:cTn id="49" dur="1" fill="hold">
                                          <p:stCondLst>
                                            <p:cond delay="0"/>
                                          </p:stCondLst>
                                        </p:cTn>
                                        <p:tgtEl>
                                          <p:spTgt spid="27658"/>
                                        </p:tgtEl>
                                        <p:attrNameLst>
                                          <p:attrName>style.visibility</p:attrName>
                                        </p:attrNameLst>
                                      </p:cBhvr>
                                      <p:to>
                                        <p:strVal val="visible"/>
                                      </p:to>
                                    </p:set>
                                    <p:animEffect transition="in" filter="box(out)">
                                      <p:cBhvr>
                                        <p:cTn id="50" dur="500"/>
                                        <p:tgtEl>
                                          <p:spTgt spid="27658"/>
                                        </p:tgtEl>
                                      </p:cBhvr>
                                    </p:animEffect>
                                  </p:childTnLst>
                                </p:cTn>
                              </p:par>
                            </p:childTnLst>
                          </p:cTn>
                        </p:par>
                        <p:par>
                          <p:cTn id="51" fill="hold">
                            <p:stCondLst>
                              <p:cond delay="500"/>
                            </p:stCondLst>
                            <p:childTnLst>
                              <p:par>
                                <p:cTn id="52" presetID="4" presetClass="entr" presetSubtype="32" fill="hold" grpId="0" nodeType="afterEffect">
                                  <p:stCondLst>
                                    <p:cond delay="0"/>
                                  </p:stCondLst>
                                  <p:childTnLst>
                                    <p:set>
                                      <p:cBhvr>
                                        <p:cTn id="53" dur="1" fill="hold">
                                          <p:stCondLst>
                                            <p:cond delay="0"/>
                                          </p:stCondLst>
                                        </p:cTn>
                                        <p:tgtEl>
                                          <p:spTgt spid="27665"/>
                                        </p:tgtEl>
                                        <p:attrNameLst>
                                          <p:attrName>style.visibility</p:attrName>
                                        </p:attrNameLst>
                                      </p:cBhvr>
                                      <p:to>
                                        <p:strVal val="visible"/>
                                      </p:to>
                                    </p:set>
                                    <p:animEffect transition="in" filter="box(out)">
                                      <p:cBhvr>
                                        <p:cTn id="54" dur="500"/>
                                        <p:tgtEl>
                                          <p:spTgt spid="27665"/>
                                        </p:tgtEl>
                                      </p:cBhvr>
                                    </p:animEffect>
                                  </p:childTnLst>
                                </p:cTn>
                              </p:par>
                            </p:childTnLst>
                          </p:cTn>
                        </p:par>
                      </p:childTnLst>
                    </p:cTn>
                  </p:par>
                  <p:par>
                    <p:cTn id="55" fill="hold">
                      <p:stCondLst>
                        <p:cond delay="indefinite"/>
                      </p:stCondLst>
                      <p:childTnLst>
                        <p:par>
                          <p:cTn id="56" fill="hold">
                            <p:stCondLst>
                              <p:cond delay="0"/>
                            </p:stCondLst>
                            <p:childTnLst>
                              <p:par>
                                <p:cTn id="57" presetID="4" presetClass="entr" presetSubtype="32" fill="hold" grpId="0" nodeType="clickEffect">
                                  <p:stCondLst>
                                    <p:cond delay="0"/>
                                  </p:stCondLst>
                                  <p:childTnLst>
                                    <p:set>
                                      <p:cBhvr>
                                        <p:cTn id="58" dur="1" fill="hold">
                                          <p:stCondLst>
                                            <p:cond delay="0"/>
                                          </p:stCondLst>
                                        </p:cTn>
                                        <p:tgtEl>
                                          <p:spTgt spid="27659"/>
                                        </p:tgtEl>
                                        <p:attrNameLst>
                                          <p:attrName>style.visibility</p:attrName>
                                        </p:attrNameLst>
                                      </p:cBhvr>
                                      <p:to>
                                        <p:strVal val="visible"/>
                                      </p:to>
                                    </p:set>
                                    <p:animEffect transition="in" filter="box(out)">
                                      <p:cBhvr>
                                        <p:cTn id="59" dur="500"/>
                                        <p:tgtEl>
                                          <p:spTgt spid="27659"/>
                                        </p:tgtEl>
                                      </p:cBhvr>
                                    </p:animEffect>
                                  </p:childTnLst>
                                </p:cTn>
                              </p:par>
                            </p:childTnLst>
                          </p:cTn>
                        </p:par>
                        <p:par>
                          <p:cTn id="60" fill="hold">
                            <p:stCondLst>
                              <p:cond delay="500"/>
                            </p:stCondLst>
                            <p:childTnLst>
                              <p:par>
                                <p:cTn id="61" presetID="4" presetClass="entr" presetSubtype="32" fill="hold" grpId="0" nodeType="afterEffect">
                                  <p:stCondLst>
                                    <p:cond delay="1000"/>
                                  </p:stCondLst>
                                  <p:childTnLst>
                                    <p:set>
                                      <p:cBhvr>
                                        <p:cTn id="62" dur="1" fill="hold">
                                          <p:stCondLst>
                                            <p:cond delay="0"/>
                                          </p:stCondLst>
                                        </p:cTn>
                                        <p:tgtEl>
                                          <p:spTgt spid="27666"/>
                                        </p:tgtEl>
                                        <p:attrNameLst>
                                          <p:attrName>style.visibility</p:attrName>
                                        </p:attrNameLst>
                                      </p:cBhvr>
                                      <p:to>
                                        <p:strVal val="visible"/>
                                      </p:to>
                                    </p:set>
                                    <p:animEffect transition="in" filter="box(out)">
                                      <p:cBhvr>
                                        <p:cTn id="63" dur="500"/>
                                        <p:tgtEl>
                                          <p:spTgt spid="27666"/>
                                        </p:tgtEl>
                                      </p:cBhvr>
                                    </p:animEffect>
                                  </p:childTnLst>
                                </p:cTn>
                              </p:par>
                            </p:childTnLst>
                          </p:cTn>
                        </p:par>
                        <p:par>
                          <p:cTn id="64" fill="hold">
                            <p:stCondLst>
                              <p:cond delay="2000"/>
                            </p:stCondLst>
                            <p:childTnLst>
                              <p:par>
                                <p:cTn id="65" presetID="4" presetClass="entr" presetSubtype="32" fill="hold" grpId="0" nodeType="afterEffect">
                                  <p:stCondLst>
                                    <p:cond delay="1000"/>
                                  </p:stCondLst>
                                  <p:childTnLst>
                                    <p:set>
                                      <p:cBhvr>
                                        <p:cTn id="66" dur="1" fill="hold">
                                          <p:stCondLst>
                                            <p:cond delay="0"/>
                                          </p:stCondLst>
                                        </p:cTn>
                                        <p:tgtEl>
                                          <p:spTgt spid="27660"/>
                                        </p:tgtEl>
                                        <p:attrNameLst>
                                          <p:attrName>style.visibility</p:attrName>
                                        </p:attrNameLst>
                                      </p:cBhvr>
                                      <p:to>
                                        <p:strVal val="visible"/>
                                      </p:to>
                                    </p:set>
                                    <p:animEffect transition="in" filter="box(out)">
                                      <p:cBhvr>
                                        <p:cTn id="67" dur="500"/>
                                        <p:tgtEl>
                                          <p:spTgt spid="27660"/>
                                        </p:tgtEl>
                                      </p:cBhvr>
                                    </p:animEffect>
                                  </p:childTnLst>
                                </p:cTn>
                              </p:par>
                            </p:childTnLst>
                          </p:cTn>
                        </p:par>
                        <p:par>
                          <p:cTn id="68" fill="hold">
                            <p:stCondLst>
                              <p:cond delay="3500"/>
                            </p:stCondLst>
                            <p:childTnLst>
                              <p:par>
                                <p:cTn id="69" presetID="4" presetClass="entr" presetSubtype="32" fill="hold" grpId="0" nodeType="afterEffect">
                                  <p:stCondLst>
                                    <p:cond delay="1000"/>
                                  </p:stCondLst>
                                  <p:childTnLst>
                                    <p:set>
                                      <p:cBhvr>
                                        <p:cTn id="70" dur="1" fill="hold">
                                          <p:stCondLst>
                                            <p:cond delay="0"/>
                                          </p:stCondLst>
                                        </p:cTn>
                                        <p:tgtEl>
                                          <p:spTgt spid="27662"/>
                                        </p:tgtEl>
                                        <p:attrNameLst>
                                          <p:attrName>style.visibility</p:attrName>
                                        </p:attrNameLst>
                                      </p:cBhvr>
                                      <p:to>
                                        <p:strVal val="visible"/>
                                      </p:to>
                                    </p:set>
                                    <p:animEffect transition="in" filter="box(out)">
                                      <p:cBhvr>
                                        <p:cTn id="71" dur="500"/>
                                        <p:tgtEl>
                                          <p:spTgt spid="27662"/>
                                        </p:tgtEl>
                                      </p:cBhvr>
                                    </p:animEffect>
                                  </p:childTnLst>
                                </p:cTn>
                              </p:par>
                            </p:childTnLst>
                          </p:cTn>
                        </p:par>
                        <p:par>
                          <p:cTn id="72" fill="hold">
                            <p:stCondLst>
                              <p:cond delay="5000"/>
                            </p:stCondLst>
                            <p:childTnLst>
                              <p:par>
                                <p:cTn id="73" presetID="4" presetClass="entr" presetSubtype="32" fill="hold" grpId="0" nodeType="afterEffect">
                                  <p:stCondLst>
                                    <p:cond delay="0"/>
                                  </p:stCondLst>
                                  <p:childTnLst>
                                    <p:set>
                                      <p:cBhvr>
                                        <p:cTn id="74" dur="1" fill="hold">
                                          <p:stCondLst>
                                            <p:cond delay="0"/>
                                          </p:stCondLst>
                                        </p:cTn>
                                        <p:tgtEl>
                                          <p:spTgt spid="27661"/>
                                        </p:tgtEl>
                                        <p:attrNameLst>
                                          <p:attrName>style.visibility</p:attrName>
                                        </p:attrNameLst>
                                      </p:cBhvr>
                                      <p:to>
                                        <p:strVal val="visible"/>
                                      </p:to>
                                    </p:set>
                                    <p:animEffect transition="in" filter="box(out)">
                                      <p:cBhvr>
                                        <p:cTn id="75" dur="500"/>
                                        <p:tgtEl>
                                          <p:spTgt spid="27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nimBg="1" autoUpdateAnimBg="0"/>
      <p:bldP spid="27651" grpId="0" animBg="1" autoUpdateAnimBg="0"/>
      <p:bldP spid="27652" grpId="0" animBg="1" autoUpdateAnimBg="0"/>
      <p:bldP spid="27653" grpId="0" animBg="1" autoUpdateAnimBg="0"/>
      <p:bldP spid="27654" grpId="0" animBg="1"/>
      <p:bldP spid="27655" grpId="0" animBg="1" autoUpdateAnimBg="0"/>
      <p:bldP spid="27656" grpId="0" animBg="1" autoUpdateAnimBg="0"/>
      <p:bldP spid="27657" grpId="0" animBg="1" autoUpdateAnimBg="0"/>
      <p:bldP spid="27658" grpId="0" animBg="1"/>
      <p:bldP spid="27659" grpId="0" animBg="1" autoUpdateAnimBg="0"/>
      <p:bldP spid="27660" grpId="0" animBg="1" autoUpdateAnimBg="0"/>
      <p:bldP spid="27661" grpId="0" animBg="1" autoUpdateAnimBg="0"/>
      <p:bldP spid="27662" grpId="0" animBg="1"/>
      <p:bldP spid="27663" grpId="0" animBg="1" autoUpdateAnimBg="0"/>
      <p:bldP spid="27664" grpId="0" animBg="1" autoUpdateAnimBg="0"/>
      <p:bldP spid="27665" grpId="0" animBg="1" autoUpdateAnimBg="0"/>
      <p:bldP spid="27666"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pt-BR" sz="3600"/>
              <a:t>REGULAMENTAÇÕES </a:t>
            </a:r>
            <a:br>
              <a:rPr lang="pt-BR" sz="3600"/>
            </a:br>
            <a:r>
              <a:rPr lang="pt-BR" sz="3600"/>
              <a:t>AMBIENTAIS</a:t>
            </a:r>
            <a:endParaRPr lang="pt-BR" sz="3600" b="1"/>
          </a:p>
        </p:txBody>
      </p:sp>
      <p:sp>
        <p:nvSpPr>
          <p:cNvPr id="29699" name="Rectangle 3"/>
          <p:cNvSpPr>
            <a:spLocks noGrp="1" noChangeArrowheads="1"/>
          </p:cNvSpPr>
          <p:nvPr>
            <p:ph type="body" idx="1"/>
          </p:nvPr>
        </p:nvSpPr>
        <p:spPr>
          <a:xfrm>
            <a:off x="228600" y="1752600"/>
            <a:ext cx="8686800" cy="4114800"/>
          </a:xfrm>
          <a:gradFill rotWithShape="1">
            <a:gsLst>
              <a:gs pos="0">
                <a:srgbClr val="FFFFCC">
                  <a:gamma/>
                  <a:shade val="46275"/>
                  <a:invGamma/>
                </a:srgbClr>
              </a:gs>
              <a:gs pos="100000">
                <a:srgbClr val="FFFFCC"/>
              </a:gs>
            </a:gsLst>
            <a:lin ang="5400000" scaled="1"/>
          </a:gradFill>
          <a:ln/>
        </p:spPr>
        <p:txBody>
          <a:bodyPr/>
          <a:lstStyle/>
          <a:p>
            <a:pPr>
              <a:lnSpc>
                <a:spcPct val="90000"/>
              </a:lnSpc>
            </a:pPr>
            <a:r>
              <a:rPr lang="pt-BR" sz="3300"/>
              <a:t>USA - RESPONSABILIZA GOVERNOS LOCAIS</a:t>
            </a:r>
          </a:p>
          <a:p>
            <a:pPr>
              <a:lnSpc>
                <a:spcPct val="90000"/>
              </a:lnSpc>
            </a:pPr>
            <a:r>
              <a:rPr lang="pt-BR" sz="3300"/>
              <a:t>EUROPA - RESPONSABILIZAÇÃO DA CADEIA DIRETA</a:t>
            </a:r>
          </a:p>
          <a:p>
            <a:pPr>
              <a:lnSpc>
                <a:spcPct val="90000"/>
              </a:lnSpc>
            </a:pPr>
            <a:r>
              <a:rPr lang="pt-BR" sz="3300"/>
              <a:t>JAPÃO - POUCAS LEIS E CONSCIÊNCIA MAIOR</a:t>
            </a:r>
          </a:p>
          <a:p>
            <a:pPr>
              <a:lnSpc>
                <a:spcPct val="90000"/>
              </a:lnSpc>
            </a:pPr>
            <a:r>
              <a:rPr lang="pt-BR" sz="3300"/>
              <a:t>BRASIL: RESPONSABILIDADE PRODUTOR </a:t>
            </a:r>
          </a:p>
          <a:p>
            <a:pPr lvl="1">
              <a:lnSpc>
                <a:spcPct val="90000"/>
              </a:lnSpc>
            </a:pPr>
            <a:endParaRPr lang="pt-BR" sz="35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box(out)">
                                      <p:cBhvr>
                                        <p:cTn id="7" dur="500"/>
                                        <p:tgtEl>
                                          <p:spTgt spid="29698">
                                            <p:txEl>
                                              <p:pRg st="0" end="0"/>
                                            </p:txEl>
                                          </p:spTgt>
                                        </p:tgtEl>
                                      </p:cBhvr>
                                    </p:animEffect>
                                  </p:childTnLst>
                                </p:cTn>
                              </p:par>
                            </p:childTnLst>
                          </p:cTn>
                        </p:par>
                        <p:par>
                          <p:cTn id="8" fill="hold">
                            <p:stCondLst>
                              <p:cond delay="500"/>
                            </p:stCondLst>
                            <p:childTnLst>
                              <p:par>
                                <p:cTn id="9" presetID="4" presetClass="entr" presetSubtype="32" fill="hold" grpId="0" nodeType="afterEffect">
                                  <p:stCondLst>
                                    <p:cond delay="2000"/>
                                  </p:stCondLst>
                                  <p:childTnLst>
                                    <p:set>
                                      <p:cBhvr>
                                        <p:cTn id="10" dur="1" fill="hold">
                                          <p:stCondLst>
                                            <p:cond delay="0"/>
                                          </p:stCondLst>
                                        </p:cTn>
                                        <p:tgtEl>
                                          <p:spTgt spid="29699">
                                            <p:txEl>
                                              <p:pRg st="0" end="0"/>
                                            </p:txEl>
                                          </p:spTgt>
                                        </p:tgtEl>
                                        <p:attrNameLst>
                                          <p:attrName>style.visibility</p:attrName>
                                        </p:attrNameLst>
                                      </p:cBhvr>
                                      <p:to>
                                        <p:strVal val="visible"/>
                                      </p:to>
                                    </p:set>
                                    <p:animEffect transition="in" filter="box(out)">
                                      <p:cBhvr>
                                        <p:cTn id="11" dur="500"/>
                                        <p:tgtEl>
                                          <p:spTgt spid="29699">
                                            <p:txEl>
                                              <p:pRg st="0" end="0"/>
                                            </p:txEl>
                                          </p:spTgt>
                                        </p:tgtEl>
                                      </p:cBhvr>
                                    </p:animEffect>
                                  </p:childTnLst>
                                </p:cTn>
                              </p:par>
                            </p:childTnLst>
                          </p:cTn>
                        </p:par>
                        <p:par>
                          <p:cTn id="12" fill="hold">
                            <p:stCondLst>
                              <p:cond delay="3000"/>
                            </p:stCondLst>
                            <p:childTnLst>
                              <p:par>
                                <p:cTn id="13" presetID="4" presetClass="entr" presetSubtype="32" fill="hold" grpId="0" nodeType="afterEffect">
                                  <p:stCondLst>
                                    <p:cond delay="2000"/>
                                  </p:stCondLst>
                                  <p:childTnLst>
                                    <p:set>
                                      <p:cBhvr>
                                        <p:cTn id="14" dur="1" fill="hold">
                                          <p:stCondLst>
                                            <p:cond delay="0"/>
                                          </p:stCondLst>
                                        </p:cTn>
                                        <p:tgtEl>
                                          <p:spTgt spid="29699">
                                            <p:txEl>
                                              <p:pRg st="1" end="1"/>
                                            </p:txEl>
                                          </p:spTgt>
                                        </p:tgtEl>
                                        <p:attrNameLst>
                                          <p:attrName>style.visibility</p:attrName>
                                        </p:attrNameLst>
                                      </p:cBhvr>
                                      <p:to>
                                        <p:strVal val="visible"/>
                                      </p:to>
                                    </p:set>
                                    <p:animEffect transition="in" filter="box(out)">
                                      <p:cBhvr>
                                        <p:cTn id="15" dur="500"/>
                                        <p:tgtEl>
                                          <p:spTgt spid="29699">
                                            <p:txEl>
                                              <p:pRg st="1" end="1"/>
                                            </p:txEl>
                                          </p:spTgt>
                                        </p:tgtEl>
                                      </p:cBhvr>
                                    </p:animEffect>
                                  </p:childTnLst>
                                </p:cTn>
                              </p:par>
                            </p:childTnLst>
                          </p:cTn>
                        </p:par>
                        <p:par>
                          <p:cTn id="16" fill="hold">
                            <p:stCondLst>
                              <p:cond delay="5500"/>
                            </p:stCondLst>
                            <p:childTnLst>
                              <p:par>
                                <p:cTn id="17" presetID="4" presetClass="entr" presetSubtype="32" fill="hold" grpId="0" nodeType="afterEffect">
                                  <p:stCondLst>
                                    <p:cond delay="2000"/>
                                  </p:stCondLst>
                                  <p:childTnLst>
                                    <p:set>
                                      <p:cBhvr>
                                        <p:cTn id="18" dur="1" fill="hold">
                                          <p:stCondLst>
                                            <p:cond delay="0"/>
                                          </p:stCondLst>
                                        </p:cTn>
                                        <p:tgtEl>
                                          <p:spTgt spid="29699">
                                            <p:txEl>
                                              <p:pRg st="2" end="2"/>
                                            </p:txEl>
                                          </p:spTgt>
                                        </p:tgtEl>
                                        <p:attrNameLst>
                                          <p:attrName>style.visibility</p:attrName>
                                        </p:attrNameLst>
                                      </p:cBhvr>
                                      <p:to>
                                        <p:strVal val="visible"/>
                                      </p:to>
                                    </p:set>
                                    <p:animEffect transition="in" filter="box(out)">
                                      <p:cBhvr>
                                        <p:cTn id="19" dur="500"/>
                                        <p:tgtEl>
                                          <p:spTgt spid="29699">
                                            <p:txEl>
                                              <p:pRg st="2" end="2"/>
                                            </p:txEl>
                                          </p:spTgt>
                                        </p:tgtEl>
                                      </p:cBhvr>
                                    </p:animEffect>
                                  </p:childTnLst>
                                </p:cTn>
                              </p:par>
                            </p:childTnLst>
                          </p:cTn>
                        </p:par>
                        <p:par>
                          <p:cTn id="20" fill="hold">
                            <p:stCondLst>
                              <p:cond delay="8000"/>
                            </p:stCondLst>
                            <p:childTnLst>
                              <p:par>
                                <p:cTn id="21" presetID="4" presetClass="entr" presetSubtype="32" fill="hold" grpId="0" nodeType="afterEffect">
                                  <p:stCondLst>
                                    <p:cond delay="2000"/>
                                  </p:stCondLst>
                                  <p:childTnLst>
                                    <p:set>
                                      <p:cBhvr>
                                        <p:cTn id="22" dur="1" fill="hold">
                                          <p:stCondLst>
                                            <p:cond delay="0"/>
                                          </p:stCondLst>
                                        </p:cTn>
                                        <p:tgtEl>
                                          <p:spTgt spid="29699">
                                            <p:txEl>
                                              <p:pRg st="3" end="3"/>
                                            </p:txEl>
                                          </p:spTgt>
                                        </p:tgtEl>
                                        <p:attrNameLst>
                                          <p:attrName>style.visibility</p:attrName>
                                        </p:attrNameLst>
                                      </p:cBhvr>
                                      <p:to>
                                        <p:strVal val="visible"/>
                                      </p:to>
                                    </p:set>
                                    <p:animEffect transition="in" filter="box(out)">
                                      <p:cBhvr>
                                        <p:cTn id="23"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autoUpdateAnimBg="0" advAuto="0"/>
      <p:bldP spid="29699" grpId="0" build="p" bldLvl="2" autoUpdateAnimBg="0" advAuto="200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38200" y="228600"/>
            <a:ext cx="8001000" cy="1143000"/>
          </a:xfrm>
        </p:spPr>
        <p:txBody>
          <a:bodyPr/>
          <a:lstStyle/>
          <a:p>
            <a:r>
              <a:rPr lang="pt-BR" sz="3600"/>
              <a:t>ESTRATÉGIAS DE IMPLANTAÇÃO DA LOG.REV</a:t>
            </a:r>
            <a:r>
              <a:rPr lang="pt-BR"/>
              <a:t>. </a:t>
            </a:r>
          </a:p>
        </p:txBody>
      </p:sp>
      <p:sp>
        <p:nvSpPr>
          <p:cNvPr id="31747" name="Rectangle 3"/>
          <p:cNvSpPr>
            <a:spLocks noGrp="1" noChangeArrowheads="1"/>
          </p:cNvSpPr>
          <p:nvPr>
            <p:ph type="body" idx="1"/>
          </p:nvPr>
        </p:nvSpPr>
        <p:spPr>
          <a:xfrm>
            <a:off x="533400" y="1752600"/>
            <a:ext cx="8153400" cy="4772025"/>
          </a:xfrm>
          <a:ln/>
        </p:spPr>
        <p:txBody>
          <a:bodyPr/>
          <a:lstStyle/>
          <a:p>
            <a:r>
              <a:rPr lang="pt-BR" sz="2400" b="1"/>
              <a:t>ESTRATÉGIA ORGANIZACIONAL</a:t>
            </a:r>
          </a:p>
          <a:p>
            <a:pPr lvl="1"/>
            <a:r>
              <a:rPr lang="pt-BR" sz="2000"/>
              <a:t>COMPETITIVIDADE E RESPONSABILIDADE EMPRESARIAL  </a:t>
            </a:r>
          </a:p>
          <a:p>
            <a:pPr lvl="1"/>
            <a:r>
              <a:rPr lang="pt-BR" sz="2000"/>
              <a:t>FUNÇÕES  ESPECÍFICAS </a:t>
            </a:r>
            <a:endParaRPr lang="pt-BR" sz="2400"/>
          </a:p>
          <a:p>
            <a:r>
              <a:rPr lang="pt-BR" sz="2400" b="1"/>
              <a:t>ADEQUAÇÃO DO MIX DE PRODUTOS</a:t>
            </a:r>
          </a:p>
          <a:p>
            <a:pPr lvl="1"/>
            <a:r>
              <a:rPr lang="pt-BR" sz="2000"/>
              <a:t>PROJETO PARA LOGÍSTICA REVERSA / EMBALAGENS</a:t>
            </a:r>
            <a:r>
              <a:rPr lang="pt-BR" sz="2400"/>
              <a:t> </a:t>
            </a:r>
            <a:endParaRPr lang="pt-BR" sz="2000"/>
          </a:p>
          <a:p>
            <a:pPr lvl="1"/>
            <a:r>
              <a:rPr lang="pt-BR" sz="2000"/>
              <a:t>PROCESSOS  INDUSTRIAIS / ANÁLISE DO CICLO DE VIDA </a:t>
            </a:r>
            <a:endParaRPr lang="pt-BR" sz="2400"/>
          </a:p>
          <a:p>
            <a:r>
              <a:rPr lang="pt-BR" sz="2400" b="1"/>
              <a:t>PROJETO DA REDE REVERSA</a:t>
            </a:r>
          </a:p>
          <a:p>
            <a:pPr lvl="1"/>
            <a:r>
              <a:rPr lang="pt-BR" sz="2000"/>
              <a:t>NÍVEIS  DE INTEGRAÇÃO</a:t>
            </a:r>
          </a:p>
          <a:p>
            <a:pPr lvl="1"/>
            <a:r>
              <a:rPr lang="pt-BR" sz="2000"/>
              <a:t>COLETAS / CONSOLIDAÇÃO / MERCADOS / INFORMAÇÕES</a:t>
            </a:r>
          </a:p>
          <a:p>
            <a:pPr lvl="1"/>
            <a:r>
              <a:rPr lang="pt-BR" sz="2000"/>
              <a:t>PARCERIAS / TERCEIRIZAÇÕES /</a:t>
            </a:r>
            <a:endParaRPr lang="pt-BR" sz="2400"/>
          </a:p>
          <a:p>
            <a:r>
              <a:rPr lang="pt-BR" sz="2400" b="1"/>
              <a:t>PROJETO DOS ASPECTOS FISCAIS</a:t>
            </a:r>
          </a:p>
          <a:p>
            <a:pPr lvl="1"/>
            <a:r>
              <a:rPr lang="pt-BR" sz="2000"/>
              <a:t>CLASSIFICAÇÕES / PROPRIEDADE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850900"/>
          </a:xfrm>
        </p:spPr>
        <p:txBody>
          <a:bodyPr/>
          <a:lstStyle/>
          <a:p>
            <a:r>
              <a:rPr lang="pt-BR" sz="3600"/>
              <a:t>RESULTADOS   OBTIDOS  PELA LOGÍSTICA REVERSA</a:t>
            </a:r>
          </a:p>
        </p:txBody>
      </p:sp>
      <p:sp>
        <p:nvSpPr>
          <p:cNvPr id="33795" name="Oval 3"/>
          <p:cNvSpPr>
            <a:spLocks noChangeArrowheads="1"/>
          </p:cNvSpPr>
          <p:nvPr/>
        </p:nvSpPr>
        <p:spPr bwMode="auto">
          <a:xfrm>
            <a:off x="3810000" y="1905000"/>
            <a:ext cx="1524000" cy="838200"/>
          </a:xfrm>
          <a:prstGeom prst="ellipse">
            <a:avLst/>
          </a:prstGeom>
          <a:gradFill rotWithShape="0">
            <a:gsLst>
              <a:gs pos="0">
                <a:srgbClr val="CCECFF"/>
              </a:gs>
              <a:gs pos="100000">
                <a:srgbClr val="FFFFFF"/>
              </a:gs>
            </a:gsLst>
            <a:lin ang="5400000" scaled="1"/>
          </a:gradFill>
          <a:ln w="9525">
            <a:solidFill>
              <a:schemeClr val="hlink"/>
            </a:solidFill>
            <a:round/>
            <a:headEnd/>
            <a:tailEnd/>
          </a:ln>
          <a:effectLst>
            <a:outerShdw dist="107763" dir="13500000" algn="ctr" rotWithShape="0">
              <a:schemeClr val="bg2"/>
            </a:outerShdw>
          </a:effectLst>
        </p:spPr>
        <p:txBody>
          <a:bodyPr wrap="none" anchor="ctr"/>
          <a:lstStyle/>
          <a:p>
            <a:pPr algn="ctr" eaLnBrk="0" hangingPunct="0"/>
            <a:r>
              <a:rPr lang="pt-BR" b="1">
                <a:solidFill>
                  <a:schemeClr val="accent2"/>
                </a:solidFill>
                <a:latin typeface="Times New Roman" pitchFamily="18" charset="0"/>
              </a:rPr>
              <a:t>CADEIA </a:t>
            </a:r>
          </a:p>
          <a:p>
            <a:pPr algn="ctr" eaLnBrk="0" hangingPunct="0"/>
            <a:r>
              <a:rPr lang="pt-BR" b="1">
                <a:solidFill>
                  <a:schemeClr val="accent2"/>
                </a:solidFill>
                <a:latin typeface="Times New Roman" pitchFamily="18" charset="0"/>
              </a:rPr>
              <a:t>DIRETA</a:t>
            </a:r>
            <a:endParaRPr lang="pt-BR" sz="2400" b="1">
              <a:solidFill>
                <a:schemeClr val="accent2"/>
              </a:solidFill>
              <a:latin typeface="Times New Roman" pitchFamily="18" charset="0"/>
            </a:endParaRPr>
          </a:p>
        </p:txBody>
      </p:sp>
      <p:sp>
        <p:nvSpPr>
          <p:cNvPr id="33796" name="AutoShape 4"/>
          <p:cNvSpPr>
            <a:spLocks noChangeArrowheads="1"/>
          </p:cNvSpPr>
          <p:nvPr/>
        </p:nvSpPr>
        <p:spPr bwMode="auto">
          <a:xfrm>
            <a:off x="4267200" y="2743200"/>
            <a:ext cx="533400" cy="152400"/>
          </a:xfrm>
          <a:prstGeom prst="down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33797" name="Oval 5"/>
          <p:cNvSpPr>
            <a:spLocks noChangeArrowheads="1"/>
          </p:cNvSpPr>
          <p:nvPr/>
        </p:nvSpPr>
        <p:spPr bwMode="auto">
          <a:xfrm>
            <a:off x="3733800" y="3048000"/>
            <a:ext cx="1676400" cy="762000"/>
          </a:xfrm>
          <a:prstGeom prst="ellipse">
            <a:avLst/>
          </a:prstGeom>
          <a:gradFill rotWithShape="0">
            <a:gsLst>
              <a:gs pos="0">
                <a:srgbClr val="CCECFF"/>
              </a:gs>
              <a:gs pos="100000">
                <a:srgbClr val="FFFFFF"/>
              </a:gs>
            </a:gsLst>
            <a:lin ang="5400000" scaled="1"/>
          </a:gradFill>
          <a:ln w="9525">
            <a:solidFill>
              <a:schemeClr val="tx1"/>
            </a:solidFill>
            <a:round/>
            <a:headEnd/>
            <a:tailEnd/>
          </a:ln>
          <a:effectLst>
            <a:outerShdw dist="107763" dir="13500000" algn="ctr" rotWithShape="0">
              <a:schemeClr val="bg2"/>
            </a:outerShdw>
          </a:effectLst>
        </p:spPr>
        <p:txBody>
          <a:bodyPr wrap="none" anchor="ctr"/>
          <a:lstStyle/>
          <a:p>
            <a:pPr algn="ctr" eaLnBrk="0" hangingPunct="0"/>
            <a:r>
              <a:rPr lang="pt-BR" b="1">
                <a:solidFill>
                  <a:schemeClr val="accent2"/>
                </a:solidFill>
                <a:latin typeface="Times New Roman" pitchFamily="18" charset="0"/>
              </a:rPr>
              <a:t>PÓS - VENDA</a:t>
            </a:r>
            <a:r>
              <a:rPr lang="pt-BR" sz="2400" b="1">
                <a:solidFill>
                  <a:srgbClr val="FF3300"/>
                </a:solidFill>
                <a:latin typeface="Times New Roman" pitchFamily="18" charset="0"/>
              </a:rPr>
              <a:t> </a:t>
            </a:r>
          </a:p>
        </p:txBody>
      </p:sp>
      <p:sp>
        <p:nvSpPr>
          <p:cNvPr id="33798" name="AutoShape 6"/>
          <p:cNvSpPr>
            <a:spLocks noChangeArrowheads="1"/>
          </p:cNvSpPr>
          <p:nvPr/>
        </p:nvSpPr>
        <p:spPr bwMode="auto">
          <a:xfrm>
            <a:off x="4267200" y="3810000"/>
            <a:ext cx="609600" cy="152400"/>
          </a:xfrm>
          <a:prstGeom prst="down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33799" name="Oval 7"/>
          <p:cNvSpPr>
            <a:spLocks noChangeArrowheads="1"/>
          </p:cNvSpPr>
          <p:nvPr/>
        </p:nvSpPr>
        <p:spPr bwMode="auto">
          <a:xfrm>
            <a:off x="3733800" y="4114800"/>
            <a:ext cx="1905000" cy="762000"/>
          </a:xfrm>
          <a:prstGeom prst="ellipse">
            <a:avLst/>
          </a:prstGeom>
          <a:gradFill rotWithShape="0">
            <a:gsLst>
              <a:gs pos="0">
                <a:srgbClr val="CCECFF"/>
              </a:gs>
              <a:gs pos="100000">
                <a:srgbClr val="FFFFFF"/>
              </a:gs>
            </a:gsLst>
            <a:lin ang="5400000" scaled="1"/>
          </a:gradFill>
          <a:ln w="9525">
            <a:solidFill>
              <a:schemeClr val="tx1"/>
            </a:solidFill>
            <a:round/>
            <a:headEnd/>
            <a:tailEnd/>
          </a:ln>
          <a:effectLst>
            <a:outerShdw dist="107763" dir="13500000" algn="ctr" rotWithShape="0">
              <a:schemeClr val="bg2"/>
            </a:outerShdw>
          </a:effectLst>
        </p:spPr>
        <p:txBody>
          <a:bodyPr wrap="none" anchor="ctr"/>
          <a:lstStyle/>
          <a:p>
            <a:pPr algn="ctr" eaLnBrk="0" hangingPunct="0"/>
            <a:r>
              <a:rPr lang="pt-BR" b="1">
                <a:solidFill>
                  <a:schemeClr val="accent2"/>
                </a:solidFill>
                <a:latin typeface="Times New Roman" pitchFamily="18" charset="0"/>
              </a:rPr>
              <a:t>PÓS - CONSUMO</a:t>
            </a:r>
            <a:endParaRPr lang="pt-BR" sz="2400" b="1">
              <a:solidFill>
                <a:srgbClr val="FF3300"/>
              </a:solidFill>
              <a:latin typeface="Times New Roman" pitchFamily="18" charset="0"/>
            </a:endParaRPr>
          </a:p>
        </p:txBody>
      </p:sp>
      <p:sp>
        <p:nvSpPr>
          <p:cNvPr id="33800" name="AutoShape 8"/>
          <p:cNvSpPr>
            <a:spLocks noChangeArrowheads="1"/>
          </p:cNvSpPr>
          <p:nvPr/>
        </p:nvSpPr>
        <p:spPr bwMode="auto">
          <a:xfrm rot="-5861763">
            <a:off x="4762500" y="2640013"/>
            <a:ext cx="1600200" cy="304800"/>
          </a:xfrm>
          <a:prstGeom prst="curvedUpArrow">
            <a:avLst>
              <a:gd name="adj1" fmla="val 105000"/>
              <a:gd name="adj2" fmla="val 210000"/>
              <a:gd name="adj3" fmla="val 33333"/>
            </a:avLst>
          </a:prstGeom>
          <a:gradFill rotWithShape="0">
            <a:gsLst>
              <a:gs pos="0">
                <a:srgbClr val="CCECFF"/>
              </a:gs>
              <a:gs pos="100000">
                <a:srgbClr val="FFFFFF"/>
              </a:gs>
            </a:gsLst>
            <a:lin ang="5400000" scaled="1"/>
          </a:gradFill>
          <a:ln w="9525">
            <a:solidFill>
              <a:schemeClr val="tx1"/>
            </a:solidFill>
            <a:miter lim="800000"/>
            <a:headEnd/>
            <a:tailEnd/>
          </a:ln>
          <a:effectLst>
            <a:outerShdw dist="107763" dir="18900000" algn="ctr" rotWithShape="0">
              <a:schemeClr val="bg2"/>
            </a:outerShdw>
          </a:effectLst>
        </p:spPr>
        <p:txBody>
          <a:bodyPr wrap="none" anchor="ctr"/>
          <a:lstStyle/>
          <a:p>
            <a:endParaRPr lang="pt-BR"/>
          </a:p>
        </p:txBody>
      </p:sp>
      <p:sp>
        <p:nvSpPr>
          <p:cNvPr id="33801" name="Text Box 9"/>
          <p:cNvSpPr txBox="1">
            <a:spLocks noChangeArrowheads="1"/>
          </p:cNvSpPr>
          <p:nvPr/>
        </p:nvSpPr>
        <p:spPr bwMode="auto">
          <a:xfrm>
            <a:off x="5791200" y="1752600"/>
            <a:ext cx="3048000" cy="3524250"/>
          </a:xfrm>
          <a:prstGeom prst="rect">
            <a:avLst/>
          </a:prstGeom>
          <a:gradFill rotWithShape="0">
            <a:gsLst>
              <a:gs pos="0">
                <a:srgbClr val="CCECFF"/>
              </a:gs>
              <a:gs pos="100000">
                <a:srgbClr val="FFFFFF"/>
              </a:gs>
            </a:gsLst>
            <a:lin ang="5400000" scaled="1"/>
          </a:gradFill>
          <a:ln w="9525">
            <a:solidFill>
              <a:schemeClr val="tx1"/>
            </a:solidFill>
            <a:miter lim="800000"/>
            <a:headEnd/>
            <a:tailEnd/>
          </a:ln>
          <a:effectLst/>
        </p:spPr>
        <p:txBody>
          <a:bodyPr>
            <a:spAutoFit/>
          </a:bodyPr>
          <a:lstStyle/>
          <a:p>
            <a:pPr eaLnBrk="0" hangingPunct="0">
              <a:spcBef>
                <a:spcPct val="50000"/>
              </a:spcBef>
              <a:buFontTx/>
              <a:buChar char="•"/>
            </a:pPr>
            <a:r>
              <a:rPr lang="pt-BR" sz="1600" b="1" u="sng">
                <a:solidFill>
                  <a:schemeClr val="accent2"/>
                </a:solidFill>
                <a:latin typeface="Times New Roman" pitchFamily="18" charset="0"/>
              </a:rPr>
              <a:t>RESULTADOS</a:t>
            </a:r>
          </a:p>
          <a:p>
            <a:pPr eaLnBrk="0" hangingPunct="0">
              <a:spcBef>
                <a:spcPct val="50000"/>
              </a:spcBef>
              <a:buFontTx/>
              <a:buChar char="•"/>
            </a:pPr>
            <a:r>
              <a:rPr lang="pt-BR" sz="1600" b="1">
                <a:solidFill>
                  <a:schemeClr val="accent2"/>
                </a:solidFill>
                <a:latin typeface="Times New Roman" pitchFamily="18" charset="0"/>
              </a:rPr>
              <a:t>LIBERAÇÃO DE ÁREA DE LOJA NO VAREJO</a:t>
            </a:r>
          </a:p>
          <a:p>
            <a:pPr eaLnBrk="0" hangingPunct="0">
              <a:spcBef>
                <a:spcPct val="50000"/>
              </a:spcBef>
              <a:buFontTx/>
              <a:buChar char="•"/>
            </a:pPr>
            <a:r>
              <a:rPr lang="pt-BR" sz="1600" b="1">
                <a:solidFill>
                  <a:schemeClr val="accent2"/>
                </a:solidFill>
                <a:latin typeface="Times New Roman" pitchFamily="18" charset="0"/>
              </a:rPr>
              <a:t>REDISTRIBUIÇÃO DE MERCADORIAS</a:t>
            </a:r>
          </a:p>
          <a:p>
            <a:pPr eaLnBrk="0" hangingPunct="0">
              <a:spcBef>
                <a:spcPct val="50000"/>
              </a:spcBef>
              <a:buFontTx/>
              <a:buChar char="•"/>
            </a:pPr>
            <a:r>
              <a:rPr lang="pt-BR" sz="1600" b="1">
                <a:solidFill>
                  <a:schemeClr val="accent2"/>
                </a:solidFill>
                <a:latin typeface="Times New Roman" pitchFamily="18" charset="0"/>
              </a:rPr>
              <a:t>RECAPTURA  DE VALOR  DE ATIVOS</a:t>
            </a:r>
          </a:p>
          <a:p>
            <a:pPr eaLnBrk="0" hangingPunct="0">
              <a:spcBef>
                <a:spcPct val="50000"/>
              </a:spcBef>
              <a:buFontTx/>
              <a:buChar char="•"/>
            </a:pPr>
            <a:r>
              <a:rPr lang="pt-BR" sz="1600" b="1">
                <a:solidFill>
                  <a:schemeClr val="accent2"/>
                </a:solidFill>
                <a:latin typeface="Times New Roman" pitchFamily="18" charset="0"/>
              </a:rPr>
              <a:t>FIDELIZAÇÃO  DE CLIENTES</a:t>
            </a:r>
          </a:p>
          <a:p>
            <a:pPr eaLnBrk="0" hangingPunct="0">
              <a:spcBef>
                <a:spcPct val="50000"/>
              </a:spcBef>
              <a:buFontTx/>
              <a:buChar char="•"/>
            </a:pPr>
            <a:r>
              <a:rPr lang="pt-BR" sz="1600" b="1">
                <a:solidFill>
                  <a:schemeClr val="accent2"/>
                </a:solidFill>
                <a:latin typeface="Times New Roman" pitchFamily="18" charset="0"/>
              </a:rPr>
              <a:t>OBEDIÊNCIA À LEI</a:t>
            </a:r>
          </a:p>
          <a:p>
            <a:pPr eaLnBrk="0" hangingPunct="0">
              <a:spcBef>
                <a:spcPct val="50000"/>
              </a:spcBef>
              <a:buFontTx/>
              <a:buChar char="•"/>
            </a:pPr>
            <a:r>
              <a:rPr lang="pt-BR" sz="1600" b="1">
                <a:solidFill>
                  <a:schemeClr val="accent2"/>
                </a:solidFill>
                <a:latin typeface="Times New Roman" pitchFamily="18" charset="0"/>
              </a:rPr>
              <a:t>FEED - BACK QUALIDADE</a:t>
            </a:r>
          </a:p>
        </p:txBody>
      </p:sp>
      <p:sp>
        <p:nvSpPr>
          <p:cNvPr id="33802" name="Text Box 10"/>
          <p:cNvSpPr txBox="1">
            <a:spLocks noChangeArrowheads="1"/>
          </p:cNvSpPr>
          <p:nvPr/>
        </p:nvSpPr>
        <p:spPr bwMode="auto">
          <a:xfrm>
            <a:off x="1066800" y="2514600"/>
            <a:ext cx="1600200" cy="336550"/>
          </a:xfrm>
          <a:prstGeom prst="rect">
            <a:avLst/>
          </a:prstGeom>
          <a:noFill/>
          <a:ln w="9525">
            <a:noFill/>
            <a:miter lim="800000"/>
            <a:headEnd/>
            <a:tailEnd/>
          </a:ln>
          <a:effectLst/>
        </p:spPr>
        <p:txBody>
          <a:bodyPr>
            <a:spAutoFit/>
          </a:bodyPr>
          <a:lstStyle/>
          <a:p>
            <a:pPr eaLnBrk="0" hangingPunct="0">
              <a:spcBef>
                <a:spcPct val="50000"/>
              </a:spcBef>
              <a:buFontTx/>
              <a:buChar char="•"/>
            </a:pPr>
            <a:endParaRPr lang="pt-BR" sz="1600" b="1">
              <a:latin typeface="Times New Roman" pitchFamily="18" charset="0"/>
            </a:endParaRPr>
          </a:p>
        </p:txBody>
      </p:sp>
      <p:sp>
        <p:nvSpPr>
          <p:cNvPr id="33803" name="Text Box 11"/>
          <p:cNvSpPr txBox="1">
            <a:spLocks noChangeArrowheads="1"/>
          </p:cNvSpPr>
          <p:nvPr/>
        </p:nvSpPr>
        <p:spPr bwMode="auto">
          <a:xfrm>
            <a:off x="381000" y="1752600"/>
            <a:ext cx="2895600" cy="3402013"/>
          </a:xfrm>
          <a:prstGeom prst="rect">
            <a:avLst/>
          </a:prstGeom>
          <a:gradFill rotWithShape="0">
            <a:gsLst>
              <a:gs pos="0">
                <a:srgbClr val="CCECFF"/>
              </a:gs>
              <a:gs pos="100000">
                <a:srgbClr val="FFFFFF"/>
              </a:gs>
            </a:gsLst>
            <a:lin ang="5400000" scaled="1"/>
          </a:gradFill>
          <a:ln w="9525">
            <a:solidFill>
              <a:schemeClr val="tx1"/>
            </a:solidFill>
            <a:miter lim="800000"/>
            <a:headEnd/>
            <a:tailEnd/>
          </a:ln>
          <a:effectLst/>
        </p:spPr>
        <p:txBody>
          <a:bodyPr>
            <a:spAutoFit/>
          </a:bodyPr>
          <a:lstStyle/>
          <a:p>
            <a:pPr eaLnBrk="0" hangingPunct="0">
              <a:spcBef>
                <a:spcPct val="50000"/>
              </a:spcBef>
              <a:buFontTx/>
              <a:buChar char="•"/>
            </a:pPr>
            <a:r>
              <a:rPr lang="pt-BR" sz="1600" b="1" u="sng">
                <a:solidFill>
                  <a:schemeClr val="accent2"/>
                </a:solidFill>
                <a:latin typeface="Times New Roman" pitchFamily="18" charset="0"/>
              </a:rPr>
              <a:t>RESULTADOS</a:t>
            </a:r>
          </a:p>
          <a:p>
            <a:pPr eaLnBrk="0" hangingPunct="0">
              <a:spcBef>
                <a:spcPct val="50000"/>
              </a:spcBef>
              <a:buFontTx/>
              <a:buChar char="•"/>
            </a:pPr>
            <a:r>
              <a:rPr lang="pt-BR" sz="1600" b="1">
                <a:solidFill>
                  <a:schemeClr val="accent2"/>
                </a:solidFill>
                <a:latin typeface="Times New Roman" pitchFamily="18" charset="0"/>
              </a:rPr>
              <a:t>REAPROVEITAMENTO DE COMPONENTES</a:t>
            </a:r>
          </a:p>
          <a:p>
            <a:pPr eaLnBrk="0" hangingPunct="0">
              <a:spcBef>
                <a:spcPct val="50000"/>
              </a:spcBef>
              <a:buFontTx/>
              <a:buChar char="•"/>
            </a:pPr>
            <a:r>
              <a:rPr lang="pt-BR" sz="1600" b="1">
                <a:solidFill>
                  <a:schemeClr val="accent2"/>
                </a:solidFill>
                <a:latin typeface="Times New Roman" pitchFamily="18" charset="0"/>
              </a:rPr>
              <a:t>REAPROVEITAMENTO DE MATERIAIS</a:t>
            </a:r>
          </a:p>
          <a:p>
            <a:pPr eaLnBrk="0" hangingPunct="0">
              <a:spcBef>
                <a:spcPct val="50000"/>
              </a:spcBef>
              <a:buFontTx/>
              <a:buChar char="•"/>
            </a:pPr>
            <a:r>
              <a:rPr lang="pt-BR" sz="1600" b="1">
                <a:solidFill>
                  <a:schemeClr val="accent2"/>
                </a:solidFill>
                <a:latin typeface="Times New Roman" pitchFamily="18" charset="0"/>
              </a:rPr>
              <a:t>INCENTIVO À NOVA AQUISIÇÃO</a:t>
            </a:r>
          </a:p>
          <a:p>
            <a:pPr eaLnBrk="0" hangingPunct="0">
              <a:spcBef>
                <a:spcPct val="50000"/>
              </a:spcBef>
              <a:buFontTx/>
              <a:buChar char="•"/>
            </a:pPr>
            <a:r>
              <a:rPr lang="pt-BR" sz="1600" b="1">
                <a:solidFill>
                  <a:schemeClr val="accent2"/>
                </a:solidFill>
                <a:latin typeface="Times New Roman" pitchFamily="18" charset="0"/>
              </a:rPr>
              <a:t>EXERCÍCIO DE RESPONSABILIDADE AMBIENTAL</a:t>
            </a:r>
          </a:p>
          <a:p>
            <a:pPr eaLnBrk="0" hangingPunct="0">
              <a:spcBef>
                <a:spcPct val="50000"/>
              </a:spcBef>
              <a:buFontTx/>
              <a:buChar char="•"/>
            </a:pPr>
            <a:r>
              <a:rPr lang="pt-BR" sz="1600" b="1">
                <a:solidFill>
                  <a:schemeClr val="accent2"/>
                </a:solidFill>
                <a:latin typeface="Times New Roman" pitchFamily="18" charset="0"/>
              </a:rPr>
              <a:t>OBEDIÊNCIA À LEI</a:t>
            </a:r>
          </a:p>
        </p:txBody>
      </p:sp>
      <p:sp>
        <p:nvSpPr>
          <p:cNvPr id="33804" name="AutoShape 12"/>
          <p:cNvSpPr>
            <a:spLocks noChangeArrowheads="1"/>
          </p:cNvSpPr>
          <p:nvPr/>
        </p:nvSpPr>
        <p:spPr bwMode="auto">
          <a:xfrm rot="-5469011">
            <a:off x="2170113" y="3162300"/>
            <a:ext cx="2743200" cy="381000"/>
          </a:xfrm>
          <a:prstGeom prst="curvedDownArrow">
            <a:avLst>
              <a:gd name="adj1" fmla="val 144000"/>
              <a:gd name="adj2" fmla="val 288000"/>
              <a:gd name="adj3" fmla="val 33333"/>
            </a:avLst>
          </a:prstGeom>
          <a:gradFill rotWithShape="0">
            <a:gsLst>
              <a:gs pos="0">
                <a:srgbClr val="CCECFF"/>
              </a:gs>
              <a:gs pos="100000">
                <a:srgbClr val="FFFFFF"/>
              </a:gs>
            </a:gsLst>
            <a:lin ang="5400000" scaled="1"/>
          </a:gradFill>
          <a:ln w="9525">
            <a:solidFill>
              <a:schemeClr val="tx1"/>
            </a:solidFill>
            <a:miter lim="800000"/>
            <a:headEnd/>
            <a:tailEnd/>
          </a:ln>
          <a:effectLst>
            <a:outerShdw dist="107763" dir="13500000" algn="ctr" rotWithShape="0">
              <a:schemeClr val="bg2"/>
            </a:outerShdw>
          </a:effectLst>
        </p:spPr>
        <p:txBody>
          <a:bodyPr wrap="none" anchor="ctr"/>
          <a:lstStyle/>
          <a:p>
            <a:endParaRPr lang="pt-BR"/>
          </a:p>
        </p:txBody>
      </p:sp>
      <p:sp>
        <p:nvSpPr>
          <p:cNvPr id="33805" name="AutoShape 13"/>
          <p:cNvSpPr>
            <a:spLocks noChangeArrowheads="1"/>
          </p:cNvSpPr>
          <p:nvPr/>
        </p:nvSpPr>
        <p:spPr bwMode="auto">
          <a:xfrm rot="-3376981">
            <a:off x="1862932" y="5223668"/>
            <a:ext cx="533400" cy="1363663"/>
          </a:xfrm>
          <a:prstGeom prst="curvedRightArrow">
            <a:avLst>
              <a:gd name="adj1" fmla="val 51131"/>
              <a:gd name="adj2" fmla="val 102262"/>
              <a:gd name="adj3" fmla="val 33333"/>
            </a:avLst>
          </a:prstGeom>
          <a:gradFill rotWithShape="0">
            <a:gsLst>
              <a:gs pos="0">
                <a:srgbClr val="CCECFF"/>
              </a:gs>
              <a:gs pos="100000">
                <a:srgbClr val="FFFFFF"/>
              </a:gs>
            </a:gsLst>
            <a:lin ang="5400000" scaled="1"/>
          </a:gradFill>
          <a:ln w="9525">
            <a:solidFill>
              <a:schemeClr val="tx1"/>
            </a:solidFill>
            <a:miter lim="800000"/>
            <a:headEnd/>
            <a:tailEnd/>
          </a:ln>
          <a:effectLst>
            <a:outerShdw dist="107763" dir="13500000" algn="ctr" rotWithShape="0">
              <a:schemeClr val="bg2"/>
            </a:outerShdw>
          </a:effectLst>
        </p:spPr>
        <p:txBody>
          <a:bodyPr wrap="none" anchor="ctr"/>
          <a:lstStyle/>
          <a:p>
            <a:endParaRPr lang="pt-BR"/>
          </a:p>
        </p:txBody>
      </p:sp>
      <p:sp>
        <p:nvSpPr>
          <p:cNvPr id="33806" name="AutoShape 14"/>
          <p:cNvSpPr>
            <a:spLocks noChangeArrowheads="1"/>
          </p:cNvSpPr>
          <p:nvPr/>
        </p:nvSpPr>
        <p:spPr bwMode="auto">
          <a:xfrm rot="8797326">
            <a:off x="6705600" y="5867400"/>
            <a:ext cx="1333500" cy="609600"/>
          </a:xfrm>
          <a:prstGeom prst="curvedDownArrow">
            <a:avLst>
              <a:gd name="adj1" fmla="val 43750"/>
              <a:gd name="adj2" fmla="val 87500"/>
              <a:gd name="adj3" fmla="val 33333"/>
            </a:avLst>
          </a:prstGeom>
          <a:gradFill rotWithShape="0">
            <a:gsLst>
              <a:gs pos="0">
                <a:srgbClr val="CCECFF"/>
              </a:gs>
              <a:gs pos="100000">
                <a:srgbClr val="FFFFFF"/>
              </a:gs>
            </a:gsLst>
            <a:lin ang="5400000" scaled="1"/>
          </a:gradFill>
          <a:ln w="9525">
            <a:solidFill>
              <a:schemeClr val="tx1"/>
            </a:solidFill>
            <a:miter lim="800000"/>
            <a:headEnd/>
            <a:tailEnd/>
          </a:ln>
          <a:effectLst>
            <a:outerShdw dist="107763" dir="18900000" algn="ctr" rotWithShape="0">
              <a:schemeClr val="bg2"/>
            </a:outerShdw>
          </a:effectLst>
        </p:spPr>
        <p:txBody>
          <a:bodyPr wrap="none" anchor="ctr"/>
          <a:lstStyle/>
          <a:p>
            <a:endParaRPr lang="pt-BR"/>
          </a:p>
        </p:txBody>
      </p:sp>
      <p:sp>
        <p:nvSpPr>
          <p:cNvPr id="33807" name="Text Box 15"/>
          <p:cNvSpPr txBox="1">
            <a:spLocks noChangeArrowheads="1"/>
          </p:cNvSpPr>
          <p:nvPr/>
        </p:nvSpPr>
        <p:spPr bwMode="auto">
          <a:xfrm>
            <a:off x="3124200" y="5410200"/>
            <a:ext cx="3352800" cy="406400"/>
          </a:xfrm>
          <a:prstGeom prst="rect">
            <a:avLst/>
          </a:prstGeom>
          <a:solidFill>
            <a:srgbClr val="CCECFF"/>
          </a:solidFill>
          <a:ln w="9525">
            <a:solidFill>
              <a:schemeClr val="accent2"/>
            </a:solidFill>
            <a:miter lim="800000"/>
            <a:headEnd/>
            <a:tailEnd/>
          </a:ln>
          <a:effectLst/>
        </p:spPr>
        <p:txBody>
          <a:bodyPr>
            <a:spAutoFit/>
          </a:bodyPr>
          <a:lstStyle/>
          <a:p>
            <a:pPr algn="ctr" eaLnBrk="0" hangingPunct="0">
              <a:spcBef>
                <a:spcPct val="50000"/>
              </a:spcBef>
            </a:pPr>
            <a:r>
              <a:rPr lang="pt-BR" sz="2000" b="1">
                <a:solidFill>
                  <a:schemeClr val="accent2"/>
                </a:solidFill>
                <a:latin typeface="Times New Roman" pitchFamily="18" charset="0"/>
              </a:rPr>
              <a:t>COMPETITIVIDADE</a:t>
            </a:r>
          </a:p>
        </p:txBody>
      </p:sp>
      <p:sp>
        <p:nvSpPr>
          <p:cNvPr id="33808" name="Text Box 16"/>
          <p:cNvSpPr txBox="1">
            <a:spLocks noChangeArrowheads="1"/>
          </p:cNvSpPr>
          <p:nvPr/>
        </p:nvSpPr>
        <p:spPr bwMode="auto">
          <a:xfrm>
            <a:off x="3124200" y="5943600"/>
            <a:ext cx="3352800" cy="406400"/>
          </a:xfrm>
          <a:prstGeom prst="rect">
            <a:avLst/>
          </a:prstGeom>
          <a:solidFill>
            <a:srgbClr val="CCECFF"/>
          </a:solidFill>
          <a:ln w="9525">
            <a:solidFill>
              <a:schemeClr val="accent2"/>
            </a:solidFill>
            <a:miter lim="800000"/>
            <a:headEnd/>
            <a:tailEnd/>
          </a:ln>
          <a:effectLst/>
        </p:spPr>
        <p:txBody>
          <a:bodyPr>
            <a:spAutoFit/>
          </a:bodyPr>
          <a:lstStyle/>
          <a:p>
            <a:pPr algn="ctr" eaLnBrk="0" hangingPunct="0">
              <a:spcBef>
                <a:spcPct val="50000"/>
              </a:spcBef>
            </a:pPr>
            <a:r>
              <a:rPr lang="pt-BR" sz="2000" b="1">
                <a:solidFill>
                  <a:schemeClr val="accent2"/>
                </a:solidFill>
                <a:latin typeface="Times New Roman" pitchFamily="18" charset="0"/>
              </a:rPr>
              <a:t>RETORNO FINANCEIRO</a:t>
            </a:r>
          </a:p>
        </p:txBody>
      </p:sp>
      <p:sp>
        <p:nvSpPr>
          <p:cNvPr id="33809" name="Text Box 17"/>
          <p:cNvSpPr txBox="1">
            <a:spLocks noChangeArrowheads="1"/>
          </p:cNvSpPr>
          <p:nvPr/>
        </p:nvSpPr>
        <p:spPr bwMode="auto">
          <a:xfrm>
            <a:off x="3124200" y="6451600"/>
            <a:ext cx="3352800" cy="406400"/>
          </a:xfrm>
          <a:prstGeom prst="rect">
            <a:avLst/>
          </a:prstGeom>
          <a:solidFill>
            <a:srgbClr val="CCECFF"/>
          </a:solidFill>
          <a:ln w="9525">
            <a:solidFill>
              <a:schemeClr val="accent2"/>
            </a:solidFill>
            <a:miter lim="800000"/>
            <a:headEnd/>
            <a:tailEnd/>
          </a:ln>
          <a:effectLst/>
        </p:spPr>
        <p:txBody>
          <a:bodyPr>
            <a:spAutoFit/>
          </a:bodyPr>
          <a:lstStyle/>
          <a:p>
            <a:pPr algn="ctr" eaLnBrk="0" hangingPunct="0">
              <a:spcBef>
                <a:spcPct val="50000"/>
              </a:spcBef>
            </a:pPr>
            <a:r>
              <a:rPr lang="pt-BR" sz="2000" b="1">
                <a:solidFill>
                  <a:schemeClr val="accent2"/>
                </a:solidFill>
                <a:latin typeface="Times New Roman" pitchFamily="18" charset="0"/>
              </a:rPr>
              <a:t>IMAGEM CORPORATIVA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box(out)">
                                      <p:cBhvr>
                                        <p:cTn id="7" dur="500"/>
                                        <p:tgtEl>
                                          <p:spTgt spid="33795"/>
                                        </p:tgtEl>
                                      </p:cBhvr>
                                    </p:animEffect>
                                  </p:childTnLst>
                                </p:cTn>
                              </p:par>
                            </p:childTnLst>
                          </p:cTn>
                        </p:par>
                        <p:par>
                          <p:cTn id="8" fill="hold">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33796"/>
                                        </p:tgtEl>
                                        <p:attrNameLst>
                                          <p:attrName>style.visibility</p:attrName>
                                        </p:attrNameLst>
                                      </p:cBhvr>
                                      <p:to>
                                        <p:strVal val="visible"/>
                                      </p:to>
                                    </p:set>
                                    <p:animEffect transition="in" filter="box(out)">
                                      <p:cBhvr>
                                        <p:cTn id="11" dur="500"/>
                                        <p:tgtEl>
                                          <p:spTgt spid="33796"/>
                                        </p:tgtEl>
                                      </p:cBhvr>
                                    </p:animEffect>
                                  </p:childTnLst>
                                </p:cTn>
                              </p:par>
                            </p:childTnLst>
                          </p:cTn>
                        </p:par>
                        <p:par>
                          <p:cTn id="12" fill="hold">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33797"/>
                                        </p:tgtEl>
                                        <p:attrNameLst>
                                          <p:attrName>style.visibility</p:attrName>
                                        </p:attrNameLst>
                                      </p:cBhvr>
                                      <p:to>
                                        <p:strVal val="visible"/>
                                      </p:to>
                                    </p:set>
                                    <p:animEffect transition="in" filter="box(out)">
                                      <p:cBhvr>
                                        <p:cTn id="15" dur="500"/>
                                        <p:tgtEl>
                                          <p:spTgt spid="33797"/>
                                        </p:tgtEl>
                                      </p:cBhvr>
                                    </p:animEffect>
                                  </p:childTnLst>
                                </p:cTn>
                              </p:par>
                            </p:childTnLst>
                          </p:cTn>
                        </p:par>
                        <p:par>
                          <p:cTn id="16" fill="hold">
                            <p:stCondLst>
                              <p:cond delay="1500"/>
                            </p:stCondLst>
                            <p:childTnLst>
                              <p:par>
                                <p:cTn id="17" presetID="4" presetClass="entr" presetSubtype="32" fill="hold" grpId="0" nodeType="afterEffect">
                                  <p:stCondLst>
                                    <p:cond delay="0"/>
                                  </p:stCondLst>
                                  <p:childTnLst>
                                    <p:set>
                                      <p:cBhvr>
                                        <p:cTn id="18" dur="1" fill="hold">
                                          <p:stCondLst>
                                            <p:cond delay="0"/>
                                          </p:stCondLst>
                                        </p:cTn>
                                        <p:tgtEl>
                                          <p:spTgt spid="33798"/>
                                        </p:tgtEl>
                                        <p:attrNameLst>
                                          <p:attrName>style.visibility</p:attrName>
                                        </p:attrNameLst>
                                      </p:cBhvr>
                                      <p:to>
                                        <p:strVal val="visible"/>
                                      </p:to>
                                    </p:set>
                                    <p:animEffect transition="in" filter="box(out)">
                                      <p:cBhvr>
                                        <p:cTn id="19" dur="500"/>
                                        <p:tgtEl>
                                          <p:spTgt spid="33798"/>
                                        </p:tgtEl>
                                      </p:cBhvr>
                                    </p:animEffect>
                                  </p:childTnLst>
                                </p:cTn>
                              </p:par>
                            </p:childTnLst>
                          </p:cTn>
                        </p:par>
                        <p:par>
                          <p:cTn id="20" fill="hold">
                            <p:stCondLst>
                              <p:cond delay="2000"/>
                            </p:stCondLst>
                            <p:childTnLst>
                              <p:par>
                                <p:cTn id="21" presetID="4" presetClass="entr" presetSubtype="32" fill="hold" grpId="0" nodeType="afterEffect">
                                  <p:stCondLst>
                                    <p:cond delay="0"/>
                                  </p:stCondLst>
                                  <p:childTnLst>
                                    <p:set>
                                      <p:cBhvr>
                                        <p:cTn id="22" dur="1" fill="hold">
                                          <p:stCondLst>
                                            <p:cond delay="0"/>
                                          </p:stCondLst>
                                        </p:cTn>
                                        <p:tgtEl>
                                          <p:spTgt spid="33799"/>
                                        </p:tgtEl>
                                        <p:attrNameLst>
                                          <p:attrName>style.visibility</p:attrName>
                                        </p:attrNameLst>
                                      </p:cBhvr>
                                      <p:to>
                                        <p:strVal val="visible"/>
                                      </p:to>
                                    </p:set>
                                    <p:animEffect transition="in" filter="box(out)">
                                      <p:cBhvr>
                                        <p:cTn id="23" dur="500"/>
                                        <p:tgtEl>
                                          <p:spTgt spid="33799"/>
                                        </p:tgtEl>
                                      </p:cBhvr>
                                    </p:animEffect>
                                  </p:childTnLst>
                                </p:cTn>
                              </p:par>
                            </p:childTnLst>
                          </p:cTn>
                        </p:par>
                        <p:par>
                          <p:cTn id="24" fill="hold">
                            <p:stCondLst>
                              <p:cond delay="2500"/>
                            </p:stCondLst>
                            <p:childTnLst>
                              <p:par>
                                <p:cTn id="25" presetID="4" presetClass="entr" presetSubtype="32" fill="hold" grpId="0" nodeType="afterEffect">
                                  <p:stCondLst>
                                    <p:cond delay="0"/>
                                  </p:stCondLst>
                                  <p:childTnLst>
                                    <p:set>
                                      <p:cBhvr>
                                        <p:cTn id="26" dur="1" fill="hold">
                                          <p:stCondLst>
                                            <p:cond delay="0"/>
                                          </p:stCondLst>
                                        </p:cTn>
                                        <p:tgtEl>
                                          <p:spTgt spid="33800"/>
                                        </p:tgtEl>
                                        <p:attrNameLst>
                                          <p:attrName>style.visibility</p:attrName>
                                        </p:attrNameLst>
                                      </p:cBhvr>
                                      <p:to>
                                        <p:strVal val="visible"/>
                                      </p:to>
                                    </p:set>
                                    <p:animEffect transition="in" filter="box(out)">
                                      <p:cBhvr>
                                        <p:cTn id="27" dur="500"/>
                                        <p:tgtEl>
                                          <p:spTgt spid="33800"/>
                                        </p:tgtEl>
                                      </p:cBhvr>
                                    </p:animEffect>
                                  </p:childTnLst>
                                </p:cTn>
                              </p:par>
                            </p:childTnLst>
                          </p:cTn>
                        </p:par>
                        <p:par>
                          <p:cTn id="28" fill="hold">
                            <p:stCondLst>
                              <p:cond delay="3000"/>
                            </p:stCondLst>
                            <p:childTnLst>
                              <p:par>
                                <p:cTn id="29" presetID="4" presetClass="entr" presetSubtype="32" fill="hold" grpId="0" nodeType="afterEffect">
                                  <p:stCondLst>
                                    <p:cond delay="1000"/>
                                  </p:stCondLst>
                                  <p:childTnLst>
                                    <p:set>
                                      <p:cBhvr>
                                        <p:cTn id="30" dur="1" fill="hold">
                                          <p:stCondLst>
                                            <p:cond delay="0"/>
                                          </p:stCondLst>
                                        </p:cTn>
                                        <p:tgtEl>
                                          <p:spTgt spid="33801">
                                            <p:bg/>
                                          </p:spTgt>
                                        </p:tgtEl>
                                        <p:attrNameLst>
                                          <p:attrName>style.visibility</p:attrName>
                                        </p:attrNameLst>
                                      </p:cBhvr>
                                      <p:to>
                                        <p:strVal val="visible"/>
                                      </p:to>
                                    </p:set>
                                    <p:animEffect transition="in" filter="box(out)">
                                      <p:cBhvr>
                                        <p:cTn id="31" dur="500"/>
                                        <p:tgtEl>
                                          <p:spTgt spid="33801">
                                            <p:bg/>
                                          </p:spTgt>
                                        </p:tgtEl>
                                      </p:cBhvr>
                                    </p:animEffect>
                                  </p:childTnLst>
                                </p:cTn>
                              </p:par>
                            </p:childTnLst>
                          </p:cTn>
                        </p:par>
                        <p:par>
                          <p:cTn id="32" fill="hold">
                            <p:stCondLst>
                              <p:cond delay="4500"/>
                            </p:stCondLst>
                            <p:childTnLst>
                              <p:par>
                                <p:cTn id="33" presetID="4" presetClass="entr" presetSubtype="32" fill="hold" grpId="0" nodeType="afterEffect">
                                  <p:stCondLst>
                                    <p:cond delay="1000"/>
                                  </p:stCondLst>
                                  <p:childTnLst>
                                    <p:set>
                                      <p:cBhvr>
                                        <p:cTn id="34" dur="1" fill="hold">
                                          <p:stCondLst>
                                            <p:cond delay="0"/>
                                          </p:stCondLst>
                                        </p:cTn>
                                        <p:tgtEl>
                                          <p:spTgt spid="33801">
                                            <p:txEl>
                                              <p:pRg st="0" end="0"/>
                                            </p:txEl>
                                          </p:spTgt>
                                        </p:tgtEl>
                                        <p:attrNameLst>
                                          <p:attrName>style.visibility</p:attrName>
                                        </p:attrNameLst>
                                      </p:cBhvr>
                                      <p:to>
                                        <p:strVal val="visible"/>
                                      </p:to>
                                    </p:set>
                                    <p:animEffect transition="in" filter="box(out)">
                                      <p:cBhvr>
                                        <p:cTn id="35" dur="500"/>
                                        <p:tgtEl>
                                          <p:spTgt spid="33801">
                                            <p:txEl>
                                              <p:pRg st="0" end="0"/>
                                            </p:txEl>
                                          </p:spTgt>
                                        </p:tgtEl>
                                      </p:cBhvr>
                                    </p:animEffect>
                                  </p:childTnLst>
                                </p:cTn>
                              </p:par>
                            </p:childTnLst>
                          </p:cTn>
                        </p:par>
                        <p:par>
                          <p:cTn id="36" fill="hold">
                            <p:stCondLst>
                              <p:cond delay="6000"/>
                            </p:stCondLst>
                            <p:childTnLst>
                              <p:par>
                                <p:cTn id="37" presetID="4" presetClass="entr" presetSubtype="32" fill="hold" grpId="0" nodeType="afterEffect">
                                  <p:stCondLst>
                                    <p:cond delay="1000"/>
                                  </p:stCondLst>
                                  <p:childTnLst>
                                    <p:set>
                                      <p:cBhvr>
                                        <p:cTn id="38" dur="1" fill="hold">
                                          <p:stCondLst>
                                            <p:cond delay="0"/>
                                          </p:stCondLst>
                                        </p:cTn>
                                        <p:tgtEl>
                                          <p:spTgt spid="33801">
                                            <p:txEl>
                                              <p:pRg st="1" end="1"/>
                                            </p:txEl>
                                          </p:spTgt>
                                        </p:tgtEl>
                                        <p:attrNameLst>
                                          <p:attrName>style.visibility</p:attrName>
                                        </p:attrNameLst>
                                      </p:cBhvr>
                                      <p:to>
                                        <p:strVal val="visible"/>
                                      </p:to>
                                    </p:set>
                                    <p:animEffect transition="in" filter="box(out)">
                                      <p:cBhvr>
                                        <p:cTn id="39" dur="500"/>
                                        <p:tgtEl>
                                          <p:spTgt spid="33801">
                                            <p:txEl>
                                              <p:pRg st="1" end="1"/>
                                            </p:txEl>
                                          </p:spTgt>
                                        </p:tgtEl>
                                      </p:cBhvr>
                                    </p:animEffect>
                                  </p:childTnLst>
                                </p:cTn>
                              </p:par>
                            </p:childTnLst>
                          </p:cTn>
                        </p:par>
                        <p:par>
                          <p:cTn id="40" fill="hold">
                            <p:stCondLst>
                              <p:cond delay="7500"/>
                            </p:stCondLst>
                            <p:childTnLst>
                              <p:par>
                                <p:cTn id="41" presetID="4" presetClass="entr" presetSubtype="32" fill="hold" grpId="0" nodeType="afterEffect">
                                  <p:stCondLst>
                                    <p:cond delay="1000"/>
                                  </p:stCondLst>
                                  <p:childTnLst>
                                    <p:set>
                                      <p:cBhvr>
                                        <p:cTn id="42" dur="1" fill="hold">
                                          <p:stCondLst>
                                            <p:cond delay="0"/>
                                          </p:stCondLst>
                                        </p:cTn>
                                        <p:tgtEl>
                                          <p:spTgt spid="33801">
                                            <p:txEl>
                                              <p:pRg st="2" end="2"/>
                                            </p:txEl>
                                          </p:spTgt>
                                        </p:tgtEl>
                                        <p:attrNameLst>
                                          <p:attrName>style.visibility</p:attrName>
                                        </p:attrNameLst>
                                      </p:cBhvr>
                                      <p:to>
                                        <p:strVal val="visible"/>
                                      </p:to>
                                    </p:set>
                                    <p:animEffect transition="in" filter="box(out)">
                                      <p:cBhvr>
                                        <p:cTn id="43" dur="500"/>
                                        <p:tgtEl>
                                          <p:spTgt spid="33801">
                                            <p:txEl>
                                              <p:pRg st="2" end="2"/>
                                            </p:txEl>
                                          </p:spTgt>
                                        </p:tgtEl>
                                      </p:cBhvr>
                                    </p:animEffect>
                                  </p:childTnLst>
                                </p:cTn>
                              </p:par>
                            </p:childTnLst>
                          </p:cTn>
                        </p:par>
                        <p:par>
                          <p:cTn id="44" fill="hold">
                            <p:stCondLst>
                              <p:cond delay="9000"/>
                            </p:stCondLst>
                            <p:childTnLst>
                              <p:par>
                                <p:cTn id="45" presetID="4" presetClass="entr" presetSubtype="32" fill="hold" grpId="0" nodeType="afterEffect">
                                  <p:stCondLst>
                                    <p:cond delay="1000"/>
                                  </p:stCondLst>
                                  <p:childTnLst>
                                    <p:set>
                                      <p:cBhvr>
                                        <p:cTn id="46" dur="1" fill="hold">
                                          <p:stCondLst>
                                            <p:cond delay="0"/>
                                          </p:stCondLst>
                                        </p:cTn>
                                        <p:tgtEl>
                                          <p:spTgt spid="33801">
                                            <p:txEl>
                                              <p:pRg st="3" end="3"/>
                                            </p:txEl>
                                          </p:spTgt>
                                        </p:tgtEl>
                                        <p:attrNameLst>
                                          <p:attrName>style.visibility</p:attrName>
                                        </p:attrNameLst>
                                      </p:cBhvr>
                                      <p:to>
                                        <p:strVal val="visible"/>
                                      </p:to>
                                    </p:set>
                                    <p:animEffect transition="in" filter="box(out)">
                                      <p:cBhvr>
                                        <p:cTn id="47" dur="500"/>
                                        <p:tgtEl>
                                          <p:spTgt spid="33801">
                                            <p:txEl>
                                              <p:pRg st="3" end="3"/>
                                            </p:txEl>
                                          </p:spTgt>
                                        </p:tgtEl>
                                      </p:cBhvr>
                                    </p:animEffect>
                                  </p:childTnLst>
                                </p:cTn>
                              </p:par>
                            </p:childTnLst>
                          </p:cTn>
                        </p:par>
                        <p:par>
                          <p:cTn id="48" fill="hold">
                            <p:stCondLst>
                              <p:cond delay="10500"/>
                            </p:stCondLst>
                            <p:childTnLst>
                              <p:par>
                                <p:cTn id="49" presetID="4" presetClass="entr" presetSubtype="32" fill="hold" grpId="0" nodeType="afterEffect">
                                  <p:stCondLst>
                                    <p:cond delay="1000"/>
                                  </p:stCondLst>
                                  <p:childTnLst>
                                    <p:set>
                                      <p:cBhvr>
                                        <p:cTn id="50" dur="1" fill="hold">
                                          <p:stCondLst>
                                            <p:cond delay="0"/>
                                          </p:stCondLst>
                                        </p:cTn>
                                        <p:tgtEl>
                                          <p:spTgt spid="33801">
                                            <p:txEl>
                                              <p:pRg st="4" end="4"/>
                                            </p:txEl>
                                          </p:spTgt>
                                        </p:tgtEl>
                                        <p:attrNameLst>
                                          <p:attrName>style.visibility</p:attrName>
                                        </p:attrNameLst>
                                      </p:cBhvr>
                                      <p:to>
                                        <p:strVal val="visible"/>
                                      </p:to>
                                    </p:set>
                                    <p:animEffect transition="in" filter="box(out)">
                                      <p:cBhvr>
                                        <p:cTn id="51" dur="500"/>
                                        <p:tgtEl>
                                          <p:spTgt spid="33801">
                                            <p:txEl>
                                              <p:pRg st="4" end="4"/>
                                            </p:txEl>
                                          </p:spTgt>
                                        </p:tgtEl>
                                      </p:cBhvr>
                                    </p:animEffect>
                                  </p:childTnLst>
                                </p:cTn>
                              </p:par>
                            </p:childTnLst>
                          </p:cTn>
                        </p:par>
                        <p:par>
                          <p:cTn id="52" fill="hold">
                            <p:stCondLst>
                              <p:cond delay="12000"/>
                            </p:stCondLst>
                            <p:childTnLst>
                              <p:par>
                                <p:cTn id="53" presetID="4" presetClass="entr" presetSubtype="32" fill="hold" grpId="0" nodeType="afterEffect">
                                  <p:stCondLst>
                                    <p:cond delay="1000"/>
                                  </p:stCondLst>
                                  <p:childTnLst>
                                    <p:set>
                                      <p:cBhvr>
                                        <p:cTn id="54" dur="1" fill="hold">
                                          <p:stCondLst>
                                            <p:cond delay="0"/>
                                          </p:stCondLst>
                                        </p:cTn>
                                        <p:tgtEl>
                                          <p:spTgt spid="33801">
                                            <p:txEl>
                                              <p:pRg st="5" end="5"/>
                                            </p:txEl>
                                          </p:spTgt>
                                        </p:tgtEl>
                                        <p:attrNameLst>
                                          <p:attrName>style.visibility</p:attrName>
                                        </p:attrNameLst>
                                      </p:cBhvr>
                                      <p:to>
                                        <p:strVal val="visible"/>
                                      </p:to>
                                    </p:set>
                                    <p:animEffect transition="in" filter="box(out)">
                                      <p:cBhvr>
                                        <p:cTn id="55" dur="500"/>
                                        <p:tgtEl>
                                          <p:spTgt spid="33801">
                                            <p:txEl>
                                              <p:pRg st="5" end="5"/>
                                            </p:txEl>
                                          </p:spTgt>
                                        </p:tgtEl>
                                      </p:cBhvr>
                                    </p:animEffect>
                                  </p:childTnLst>
                                </p:cTn>
                              </p:par>
                            </p:childTnLst>
                          </p:cTn>
                        </p:par>
                        <p:par>
                          <p:cTn id="56" fill="hold">
                            <p:stCondLst>
                              <p:cond delay="13500"/>
                            </p:stCondLst>
                            <p:childTnLst>
                              <p:par>
                                <p:cTn id="57" presetID="4" presetClass="entr" presetSubtype="32" fill="hold" grpId="0" nodeType="afterEffect">
                                  <p:stCondLst>
                                    <p:cond delay="1000"/>
                                  </p:stCondLst>
                                  <p:childTnLst>
                                    <p:set>
                                      <p:cBhvr>
                                        <p:cTn id="58" dur="1" fill="hold">
                                          <p:stCondLst>
                                            <p:cond delay="0"/>
                                          </p:stCondLst>
                                        </p:cTn>
                                        <p:tgtEl>
                                          <p:spTgt spid="33801">
                                            <p:txEl>
                                              <p:pRg st="6" end="6"/>
                                            </p:txEl>
                                          </p:spTgt>
                                        </p:tgtEl>
                                        <p:attrNameLst>
                                          <p:attrName>style.visibility</p:attrName>
                                        </p:attrNameLst>
                                      </p:cBhvr>
                                      <p:to>
                                        <p:strVal val="visible"/>
                                      </p:to>
                                    </p:set>
                                    <p:animEffect transition="in" filter="box(out)">
                                      <p:cBhvr>
                                        <p:cTn id="59" dur="500"/>
                                        <p:tgtEl>
                                          <p:spTgt spid="33801">
                                            <p:txEl>
                                              <p:pRg st="6" end="6"/>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32" fill="hold" grpId="0" nodeType="clickEffect">
                                  <p:stCondLst>
                                    <p:cond delay="0"/>
                                  </p:stCondLst>
                                  <p:childTnLst>
                                    <p:set>
                                      <p:cBhvr>
                                        <p:cTn id="63" dur="1" fill="hold">
                                          <p:stCondLst>
                                            <p:cond delay="0"/>
                                          </p:stCondLst>
                                        </p:cTn>
                                        <p:tgtEl>
                                          <p:spTgt spid="33804"/>
                                        </p:tgtEl>
                                        <p:attrNameLst>
                                          <p:attrName>style.visibility</p:attrName>
                                        </p:attrNameLst>
                                      </p:cBhvr>
                                      <p:to>
                                        <p:strVal val="visible"/>
                                      </p:to>
                                    </p:set>
                                    <p:animEffect transition="in" filter="box(out)">
                                      <p:cBhvr>
                                        <p:cTn id="64" dur="500"/>
                                        <p:tgtEl>
                                          <p:spTgt spid="33804"/>
                                        </p:tgtEl>
                                      </p:cBhvr>
                                    </p:animEffect>
                                  </p:childTnLst>
                                </p:cTn>
                              </p:par>
                            </p:childTnLst>
                          </p:cTn>
                        </p:par>
                        <p:par>
                          <p:cTn id="65" fill="hold">
                            <p:stCondLst>
                              <p:cond delay="500"/>
                            </p:stCondLst>
                            <p:childTnLst>
                              <p:par>
                                <p:cTn id="66" presetID="4" presetClass="entr" presetSubtype="32" fill="hold" grpId="0" nodeType="afterEffect">
                                  <p:stCondLst>
                                    <p:cond delay="1000"/>
                                  </p:stCondLst>
                                  <p:childTnLst>
                                    <p:set>
                                      <p:cBhvr>
                                        <p:cTn id="67" dur="1" fill="hold">
                                          <p:stCondLst>
                                            <p:cond delay="0"/>
                                          </p:stCondLst>
                                        </p:cTn>
                                        <p:tgtEl>
                                          <p:spTgt spid="33803">
                                            <p:bg/>
                                          </p:spTgt>
                                        </p:tgtEl>
                                        <p:attrNameLst>
                                          <p:attrName>style.visibility</p:attrName>
                                        </p:attrNameLst>
                                      </p:cBhvr>
                                      <p:to>
                                        <p:strVal val="visible"/>
                                      </p:to>
                                    </p:set>
                                    <p:animEffect transition="in" filter="box(out)">
                                      <p:cBhvr>
                                        <p:cTn id="68" dur="500"/>
                                        <p:tgtEl>
                                          <p:spTgt spid="33803">
                                            <p:bg/>
                                          </p:spTgt>
                                        </p:tgtEl>
                                      </p:cBhvr>
                                    </p:animEffect>
                                  </p:childTnLst>
                                </p:cTn>
                              </p:par>
                            </p:childTnLst>
                          </p:cTn>
                        </p:par>
                        <p:par>
                          <p:cTn id="69" fill="hold">
                            <p:stCondLst>
                              <p:cond delay="2000"/>
                            </p:stCondLst>
                            <p:childTnLst>
                              <p:par>
                                <p:cTn id="70" presetID="4" presetClass="entr" presetSubtype="32" fill="hold" grpId="0" nodeType="afterEffect">
                                  <p:stCondLst>
                                    <p:cond delay="1000"/>
                                  </p:stCondLst>
                                  <p:childTnLst>
                                    <p:set>
                                      <p:cBhvr>
                                        <p:cTn id="71" dur="1" fill="hold">
                                          <p:stCondLst>
                                            <p:cond delay="0"/>
                                          </p:stCondLst>
                                        </p:cTn>
                                        <p:tgtEl>
                                          <p:spTgt spid="33803">
                                            <p:txEl>
                                              <p:pRg st="0" end="0"/>
                                            </p:txEl>
                                          </p:spTgt>
                                        </p:tgtEl>
                                        <p:attrNameLst>
                                          <p:attrName>style.visibility</p:attrName>
                                        </p:attrNameLst>
                                      </p:cBhvr>
                                      <p:to>
                                        <p:strVal val="visible"/>
                                      </p:to>
                                    </p:set>
                                    <p:animEffect transition="in" filter="box(out)">
                                      <p:cBhvr>
                                        <p:cTn id="72" dur="500"/>
                                        <p:tgtEl>
                                          <p:spTgt spid="33803">
                                            <p:txEl>
                                              <p:pRg st="0" end="0"/>
                                            </p:txEl>
                                          </p:spTgt>
                                        </p:tgtEl>
                                      </p:cBhvr>
                                    </p:animEffect>
                                  </p:childTnLst>
                                </p:cTn>
                              </p:par>
                            </p:childTnLst>
                          </p:cTn>
                        </p:par>
                        <p:par>
                          <p:cTn id="73" fill="hold">
                            <p:stCondLst>
                              <p:cond delay="3500"/>
                            </p:stCondLst>
                            <p:childTnLst>
                              <p:par>
                                <p:cTn id="74" presetID="4" presetClass="entr" presetSubtype="32" fill="hold" grpId="0" nodeType="afterEffect">
                                  <p:stCondLst>
                                    <p:cond delay="1000"/>
                                  </p:stCondLst>
                                  <p:childTnLst>
                                    <p:set>
                                      <p:cBhvr>
                                        <p:cTn id="75" dur="1" fill="hold">
                                          <p:stCondLst>
                                            <p:cond delay="0"/>
                                          </p:stCondLst>
                                        </p:cTn>
                                        <p:tgtEl>
                                          <p:spTgt spid="33803">
                                            <p:txEl>
                                              <p:pRg st="1" end="1"/>
                                            </p:txEl>
                                          </p:spTgt>
                                        </p:tgtEl>
                                        <p:attrNameLst>
                                          <p:attrName>style.visibility</p:attrName>
                                        </p:attrNameLst>
                                      </p:cBhvr>
                                      <p:to>
                                        <p:strVal val="visible"/>
                                      </p:to>
                                    </p:set>
                                    <p:animEffect transition="in" filter="box(out)">
                                      <p:cBhvr>
                                        <p:cTn id="76" dur="500"/>
                                        <p:tgtEl>
                                          <p:spTgt spid="33803">
                                            <p:txEl>
                                              <p:pRg st="1" end="1"/>
                                            </p:txEl>
                                          </p:spTgt>
                                        </p:tgtEl>
                                      </p:cBhvr>
                                    </p:animEffect>
                                  </p:childTnLst>
                                </p:cTn>
                              </p:par>
                            </p:childTnLst>
                          </p:cTn>
                        </p:par>
                        <p:par>
                          <p:cTn id="77" fill="hold">
                            <p:stCondLst>
                              <p:cond delay="5000"/>
                            </p:stCondLst>
                            <p:childTnLst>
                              <p:par>
                                <p:cTn id="78" presetID="4" presetClass="entr" presetSubtype="32" fill="hold" grpId="0" nodeType="afterEffect">
                                  <p:stCondLst>
                                    <p:cond delay="1000"/>
                                  </p:stCondLst>
                                  <p:childTnLst>
                                    <p:set>
                                      <p:cBhvr>
                                        <p:cTn id="79" dur="1" fill="hold">
                                          <p:stCondLst>
                                            <p:cond delay="0"/>
                                          </p:stCondLst>
                                        </p:cTn>
                                        <p:tgtEl>
                                          <p:spTgt spid="33803">
                                            <p:txEl>
                                              <p:pRg st="2" end="2"/>
                                            </p:txEl>
                                          </p:spTgt>
                                        </p:tgtEl>
                                        <p:attrNameLst>
                                          <p:attrName>style.visibility</p:attrName>
                                        </p:attrNameLst>
                                      </p:cBhvr>
                                      <p:to>
                                        <p:strVal val="visible"/>
                                      </p:to>
                                    </p:set>
                                    <p:animEffect transition="in" filter="box(out)">
                                      <p:cBhvr>
                                        <p:cTn id="80" dur="500"/>
                                        <p:tgtEl>
                                          <p:spTgt spid="33803">
                                            <p:txEl>
                                              <p:pRg st="2" end="2"/>
                                            </p:txEl>
                                          </p:spTgt>
                                        </p:tgtEl>
                                      </p:cBhvr>
                                    </p:animEffect>
                                  </p:childTnLst>
                                </p:cTn>
                              </p:par>
                            </p:childTnLst>
                          </p:cTn>
                        </p:par>
                        <p:par>
                          <p:cTn id="81" fill="hold">
                            <p:stCondLst>
                              <p:cond delay="6500"/>
                            </p:stCondLst>
                            <p:childTnLst>
                              <p:par>
                                <p:cTn id="82" presetID="4" presetClass="entr" presetSubtype="32" fill="hold" grpId="0" nodeType="afterEffect">
                                  <p:stCondLst>
                                    <p:cond delay="1000"/>
                                  </p:stCondLst>
                                  <p:childTnLst>
                                    <p:set>
                                      <p:cBhvr>
                                        <p:cTn id="83" dur="1" fill="hold">
                                          <p:stCondLst>
                                            <p:cond delay="0"/>
                                          </p:stCondLst>
                                        </p:cTn>
                                        <p:tgtEl>
                                          <p:spTgt spid="33803">
                                            <p:txEl>
                                              <p:pRg st="3" end="3"/>
                                            </p:txEl>
                                          </p:spTgt>
                                        </p:tgtEl>
                                        <p:attrNameLst>
                                          <p:attrName>style.visibility</p:attrName>
                                        </p:attrNameLst>
                                      </p:cBhvr>
                                      <p:to>
                                        <p:strVal val="visible"/>
                                      </p:to>
                                    </p:set>
                                    <p:animEffect transition="in" filter="box(out)">
                                      <p:cBhvr>
                                        <p:cTn id="84" dur="500"/>
                                        <p:tgtEl>
                                          <p:spTgt spid="33803">
                                            <p:txEl>
                                              <p:pRg st="3" end="3"/>
                                            </p:txEl>
                                          </p:spTgt>
                                        </p:tgtEl>
                                      </p:cBhvr>
                                    </p:animEffect>
                                  </p:childTnLst>
                                </p:cTn>
                              </p:par>
                            </p:childTnLst>
                          </p:cTn>
                        </p:par>
                        <p:par>
                          <p:cTn id="85" fill="hold">
                            <p:stCondLst>
                              <p:cond delay="8000"/>
                            </p:stCondLst>
                            <p:childTnLst>
                              <p:par>
                                <p:cTn id="86" presetID="4" presetClass="entr" presetSubtype="32" fill="hold" grpId="0" nodeType="afterEffect">
                                  <p:stCondLst>
                                    <p:cond delay="1000"/>
                                  </p:stCondLst>
                                  <p:childTnLst>
                                    <p:set>
                                      <p:cBhvr>
                                        <p:cTn id="87" dur="1" fill="hold">
                                          <p:stCondLst>
                                            <p:cond delay="0"/>
                                          </p:stCondLst>
                                        </p:cTn>
                                        <p:tgtEl>
                                          <p:spTgt spid="33803">
                                            <p:txEl>
                                              <p:pRg st="4" end="4"/>
                                            </p:txEl>
                                          </p:spTgt>
                                        </p:tgtEl>
                                        <p:attrNameLst>
                                          <p:attrName>style.visibility</p:attrName>
                                        </p:attrNameLst>
                                      </p:cBhvr>
                                      <p:to>
                                        <p:strVal val="visible"/>
                                      </p:to>
                                    </p:set>
                                    <p:animEffect transition="in" filter="box(out)">
                                      <p:cBhvr>
                                        <p:cTn id="88" dur="500"/>
                                        <p:tgtEl>
                                          <p:spTgt spid="33803">
                                            <p:txEl>
                                              <p:pRg st="4" end="4"/>
                                            </p:txEl>
                                          </p:spTgt>
                                        </p:tgtEl>
                                      </p:cBhvr>
                                    </p:animEffect>
                                  </p:childTnLst>
                                </p:cTn>
                              </p:par>
                            </p:childTnLst>
                          </p:cTn>
                        </p:par>
                        <p:par>
                          <p:cTn id="89" fill="hold">
                            <p:stCondLst>
                              <p:cond delay="9500"/>
                            </p:stCondLst>
                            <p:childTnLst>
                              <p:par>
                                <p:cTn id="90" presetID="4" presetClass="entr" presetSubtype="32" fill="hold" grpId="0" nodeType="afterEffect">
                                  <p:stCondLst>
                                    <p:cond delay="1000"/>
                                  </p:stCondLst>
                                  <p:childTnLst>
                                    <p:set>
                                      <p:cBhvr>
                                        <p:cTn id="91" dur="1" fill="hold">
                                          <p:stCondLst>
                                            <p:cond delay="0"/>
                                          </p:stCondLst>
                                        </p:cTn>
                                        <p:tgtEl>
                                          <p:spTgt spid="33803">
                                            <p:txEl>
                                              <p:pRg st="5" end="5"/>
                                            </p:txEl>
                                          </p:spTgt>
                                        </p:tgtEl>
                                        <p:attrNameLst>
                                          <p:attrName>style.visibility</p:attrName>
                                        </p:attrNameLst>
                                      </p:cBhvr>
                                      <p:to>
                                        <p:strVal val="visible"/>
                                      </p:to>
                                    </p:set>
                                    <p:animEffect transition="in" filter="box(out)">
                                      <p:cBhvr>
                                        <p:cTn id="92" dur="500"/>
                                        <p:tgtEl>
                                          <p:spTgt spid="33803">
                                            <p:txEl>
                                              <p:pRg st="5" end="5"/>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32" fill="hold" grpId="0" nodeType="clickEffect">
                                  <p:stCondLst>
                                    <p:cond delay="0"/>
                                  </p:stCondLst>
                                  <p:childTnLst>
                                    <p:set>
                                      <p:cBhvr>
                                        <p:cTn id="96" dur="1" fill="hold">
                                          <p:stCondLst>
                                            <p:cond delay="0"/>
                                          </p:stCondLst>
                                        </p:cTn>
                                        <p:tgtEl>
                                          <p:spTgt spid="33805"/>
                                        </p:tgtEl>
                                        <p:attrNameLst>
                                          <p:attrName>style.visibility</p:attrName>
                                        </p:attrNameLst>
                                      </p:cBhvr>
                                      <p:to>
                                        <p:strVal val="visible"/>
                                      </p:to>
                                    </p:set>
                                    <p:animEffect transition="in" filter="box(out)">
                                      <p:cBhvr>
                                        <p:cTn id="97" dur="500"/>
                                        <p:tgtEl>
                                          <p:spTgt spid="33805"/>
                                        </p:tgtEl>
                                      </p:cBhvr>
                                    </p:animEffect>
                                  </p:childTnLst>
                                </p:cTn>
                              </p:par>
                            </p:childTnLst>
                          </p:cTn>
                        </p:par>
                        <p:par>
                          <p:cTn id="98" fill="hold">
                            <p:stCondLst>
                              <p:cond delay="500"/>
                            </p:stCondLst>
                            <p:childTnLst>
                              <p:par>
                                <p:cTn id="99" presetID="4" presetClass="entr" presetSubtype="32" fill="hold" grpId="0" nodeType="afterEffect">
                                  <p:stCondLst>
                                    <p:cond delay="0"/>
                                  </p:stCondLst>
                                  <p:childTnLst>
                                    <p:set>
                                      <p:cBhvr>
                                        <p:cTn id="100" dur="1" fill="hold">
                                          <p:stCondLst>
                                            <p:cond delay="0"/>
                                          </p:stCondLst>
                                        </p:cTn>
                                        <p:tgtEl>
                                          <p:spTgt spid="33806"/>
                                        </p:tgtEl>
                                        <p:attrNameLst>
                                          <p:attrName>style.visibility</p:attrName>
                                        </p:attrNameLst>
                                      </p:cBhvr>
                                      <p:to>
                                        <p:strVal val="visible"/>
                                      </p:to>
                                    </p:set>
                                    <p:animEffect transition="in" filter="box(out)">
                                      <p:cBhvr>
                                        <p:cTn id="101" dur="500"/>
                                        <p:tgtEl>
                                          <p:spTgt spid="33806"/>
                                        </p:tgtEl>
                                      </p:cBhvr>
                                    </p:animEffect>
                                  </p:childTnLst>
                                </p:cTn>
                              </p:par>
                            </p:childTnLst>
                          </p:cTn>
                        </p:par>
                      </p:childTnLst>
                    </p:cTn>
                  </p:par>
                  <p:par>
                    <p:cTn id="102" fill="hold">
                      <p:stCondLst>
                        <p:cond delay="indefinite"/>
                      </p:stCondLst>
                      <p:childTnLst>
                        <p:par>
                          <p:cTn id="103" fill="hold">
                            <p:stCondLst>
                              <p:cond delay="0"/>
                            </p:stCondLst>
                            <p:childTnLst>
                              <p:par>
                                <p:cTn id="104" presetID="4" presetClass="entr" presetSubtype="32" fill="hold" grpId="0" nodeType="clickEffect">
                                  <p:stCondLst>
                                    <p:cond delay="0"/>
                                  </p:stCondLst>
                                  <p:childTnLst>
                                    <p:set>
                                      <p:cBhvr>
                                        <p:cTn id="105" dur="1" fill="hold">
                                          <p:stCondLst>
                                            <p:cond delay="0"/>
                                          </p:stCondLst>
                                        </p:cTn>
                                        <p:tgtEl>
                                          <p:spTgt spid="33807"/>
                                        </p:tgtEl>
                                        <p:attrNameLst>
                                          <p:attrName>style.visibility</p:attrName>
                                        </p:attrNameLst>
                                      </p:cBhvr>
                                      <p:to>
                                        <p:strVal val="visible"/>
                                      </p:to>
                                    </p:set>
                                    <p:animEffect transition="in" filter="box(out)">
                                      <p:cBhvr>
                                        <p:cTn id="106" dur="500"/>
                                        <p:tgtEl>
                                          <p:spTgt spid="33807"/>
                                        </p:tgtEl>
                                      </p:cBhvr>
                                    </p:animEffect>
                                  </p:childTnLst>
                                </p:cTn>
                              </p:par>
                            </p:childTnLst>
                          </p:cTn>
                        </p:par>
                        <p:par>
                          <p:cTn id="107" fill="hold">
                            <p:stCondLst>
                              <p:cond delay="500"/>
                            </p:stCondLst>
                            <p:childTnLst>
                              <p:par>
                                <p:cTn id="108" presetID="4" presetClass="entr" presetSubtype="32" fill="hold" grpId="0" nodeType="afterEffect">
                                  <p:stCondLst>
                                    <p:cond delay="1000"/>
                                  </p:stCondLst>
                                  <p:childTnLst>
                                    <p:set>
                                      <p:cBhvr>
                                        <p:cTn id="109" dur="1" fill="hold">
                                          <p:stCondLst>
                                            <p:cond delay="0"/>
                                          </p:stCondLst>
                                        </p:cTn>
                                        <p:tgtEl>
                                          <p:spTgt spid="33808"/>
                                        </p:tgtEl>
                                        <p:attrNameLst>
                                          <p:attrName>style.visibility</p:attrName>
                                        </p:attrNameLst>
                                      </p:cBhvr>
                                      <p:to>
                                        <p:strVal val="visible"/>
                                      </p:to>
                                    </p:set>
                                    <p:animEffect transition="in" filter="box(out)">
                                      <p:cBhvr>
                                        <p:cTn id="110" dur="500"/>
                                        <p:tgtEl>
                                          <p:spTgt spid="33808"/>
                                        </p:tgtEl>
                                      </p:cBhvr>
                                    </p:animEffect>
                                  </p:childTnLst>
                                </p:cTn>
                              </p:par>
                            </p:childTnLst>
                          </p:cTn>
                        </p:par>
                        <p:par>
                          <p:cTn id="111" fill="hold">
                            <p:stCondLst>
                              <p:cond delay="2000"/>
                            </p:stCondLst>
                            <p:childTnLst>
                              <p:par>
                                <p:cTn id="112" presetID="4" presetClass="entr" presetSubtype="32" fill="hold" grpId="0" nodeType="afterEffect">
                                  <p:stCondLst>
                                    <p:cond delay="1000"/>
                                  </p:stCondLst>
                                  <p:childTnLst>
                                    <p:set>
                                      <p:cBhvr>
                                        <p:cTn id="113" dur="1" fill="hold">
                                          <p:stCondLst>
                                            <p:cond delay="0"/>
                                          </p:stCondLst>
                                        </p:cTn>
                                        <p:tgtEl>
                                          <p:spTgt spid="33809"/>
                                        </p:tgtEl>
                                        <p:attrNameLst>
                                          <p:attrName>style.visibility</p:attrName>
                                        </p:attrNameLst>
                                      </p:cBhvr>
                                      <p:to>
                                        <p:strVal val="visible"/>
                                      </p:to>
                                    </p:set>
                                    <p:animEffect transition="in" filter="box(out)">
                                      <p:cBhvr>
                                        <p:cTn id="114" dur="500"/>
                                        <p:tgtEl>
                                          <p:spTgt spid="338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autoUpdateAnimBg="0"/>
      <p:bldP spid="33796" grpId="0" animBg="1"/>
      <p:bldP spid="33797" grpId="0" animBg="1" autoUpdateAnimBg="0"/>
      <p:bldP spid="33798" grpId="0" animBg="1"/>
      <p:bldP spid="33799" grpId="0" animBg="1" autoUpdateAnimBg="0"/>
      <p:bldP spid="33800" grpId="0" animBg="1"/>
      <p:bldP spid="33801" grpId="0" build="p" animBg="1" autoUpdateAnimBg="0" advAuto="1000"/>
      <p:bldP spid="33803" grpId="0" build="p" animBg="1" autoUpdateAnimBg="0" advAuto="1000"/>
      <p:bldP spid="33804" grpId="0" animBg="1"/>
      <p:bldP spid="33805" grpId="0" animBg="1"/>
      <p:bldP spid="33806" grpId="0" animBg="1"/>
      <p:bldP spid="33807" grpId="0" animBg="1" autoUpdateAnimBg="0"/>
      <p:bldP spid="33808" grpId="0" animBg="1" autoUpdateAnimBg="0"/>
      <p:bldP spid="33809"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pt-BR" sz="3600"/>
              <a:t>REAPROVEITAMENTO </a:t>
            </a:r>
            <a:br>
              <a:rPr lang="pt-BR" sz="3600"/>
            </a:br>
            <a:r>
              <a:rPr lang="pt-BR" sz="3600"/>
              <a:t>PÓS - CONSUMO</a:t>
            </a:r>
          </a:p>
        </p:txBody>
      </p:sp>
      <p:sp>
        <p:nvSpPr>
          <p:cNvPr id="35843" name="Rectangle 3"/>
          <p:cNvSpPr>
            <a:spLocks noGrp="1" noChangeArrowheads="1"/>
          </p:cNvSpPr>
          <p:nvPr>
            <p:ph type="body" idx="1"/>
          </p:nvPr>
        </p:nvSpPr>
        <p:spPr>
          <a:xfrm>
            <a:off x="685800" y="1752600"/>
            <a:ext cx="8229600" cy="4419600"/>
          </a:xfrm>
          <a:ln/>
        </p:spPr>
        <p:txBody>
          <a:bodyPr/>
          <a:lstStyle/>
          <a:p>
            <a:r>
              <a:rPr lang="pt-BR"/>
              <a:t>80% DOS MATERIAIS DO AUTOMÓVEL</a:t>
            </a:r>
          </a:p>
          <a:p>
            <a:r>
              <a:rPr lang="pt-BR"/>
              <a:t>80%  BATERIAIS DE AUTOMÓVEIS</a:t>
            </a:r>
          </a:p>
          <a:p>
            <a:r>
              <a:rPr lang="pt-BR"/>
              <a:t>60% A 80% LATAS DE ALUMÍNIO</a:t>
            </a:r>
          </a:p>
          <a:p>
            <a:r>
              <a:rPr lang="pt-BR"/>
              <a:t>50% DO FERRO/AÇO</a:t>
            </a:r>
          </a:p>
          <a:p>
            <a:r>
              <a:rPr lang="pt-BR"/>
              <a:t>30% DO ALUMÍNIO</a:t>
            </a:r>
          </a:p>
          <a:p>
            <a:r>
              <a:rPr lang="pt-BR"/>
              <a:t>30% A 60% DE PAPÉIS</a:t>
            </a:r>
          </a:p>
          <a:p>
            <a:r>
              <a:rPr lang="pt-BR"/>
              <a:t>15% DOS PLÁSTICOS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pt-BR" sz="3600"/>
              <a:t>TAXA DE RETORNO DE </a:t>
            </a:r>
            <a:br>
              <a:rPr lang="pt-BR" sz="3600"/>
            </a:br>
            <a:r>
              <a:rPr lang="pt-BR" sz="3600"/>
              <a:t>BENS DE PÓS - VENDA (USA)</a:t>
            </a:r>
            <a:endParaRPr lang="pt-BR" sz="3600" b="1"/>
          </a:p>
        </p:txBody>
      </p:sp>
      <p:sp>
        <p:nvSpPr>
          <p:cNvPr id="37891" name="Rectangle 3"/>
          <p:cNvSpPr>
            <a:spLocks noGrp="1" noChangeArrowheads="1"/>
          </p:cNvSpPr>
          <p:nvPr>
            <p:ph type="body" idx="1"/>
          </p:nvPr>
        </p:nvSpPr>
        <p:spPr>
          <a:xfrm>
            <a:off x="228600" y="1981200"/>
            <a:ext cx="8686800" cy="4191000"/>
          </a:xfrm>
          <a:ln/>
        </p:spPr>
        <p:txBody>
          <a:bodyPr/>
          <a:lstStyle/>
          <a:p>
            <a:r>
              <a:rPr lang="pt-BR" sz="3000"/>
              <a:t>SETOR EDITORIAL REVISTAS  = 50%</a:t>
            </a:r>
          </a:p>
          <a:p>
            <a:r>
              <a:rPr lang="pt-BR" sz="3000"/>
              <a:t>SETOR EDITORIAL LIVROS  = 20% A 30%</a:t>
            </a:r>
          </a:p>
          <a:p>
            <a:r>
              <a:rPr lang="pt-BR" sz="3000"/>
              <a:t>SETOR DISTRIB. LIVROS = 10% A 20% </a:t>
            </a:r>
          </a:p>
          <a:p>
            <a:r>
              <a:rPr lang="pt-BR" sz="3000"/>
              <a:t>DISTRB. PROD. ELETRÔNICOS= 10% A 12%</a:t>
            </a:r>
          </a:p>
          <a:p>
            <a:r>
              <a:rPr lang="pt-BR" sz="3000"/>
              <a:t>FABRIC. COMPUTADORES = 10% A 20%</a:t>
            </a:r>
          </a:p>
          <a:p>
            <a:r>
              <a:rPr lang="pt-BR" sz="3000"/>
              <a:t>FABRIC CD ROM = 18% A 25% </a:t>
            </a:r>
          </a:p>
          <a:p>
            <a:r>
              <a:rPr lang="pt-BR" sz="3000"/>
              <a:t>PEÇAS AUTOMOTIVAS = 4% A 6%</a:t>
            </a:r>
            <a:r>
              <a:rPr lang="pt-B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blinds(horizontal)">
                                      <p:cBhvr>
                                        <p:cTn id="7" dur="500"/>
                                        <p:tgtEl>
                                          <p:spTgt spid="37890"/>
                                        </p:tgtEl>
                                      </p:cBhvr>
                                    </p:animEffect>
                                  </p:childTnLst>
                                </p:cTn>
                              </p:par>
                            </p:childTnLst>
                          </p:cTn>
                        </p:par>
                        <p:par>
                          <p:cTn id="8" fill="hold">
                            <p:stCondLst>
                              <p:cond delay="500"/>
                            </p:stCondLst>
                            <p:childTnLst>
                              <p:par>
                                <p:cTn id="9" presetID="4" presetClass="entr" presetSubtype="32" fill="hold" grpId="0" nodeType="afterEffect">
                                  <p:stCondLst>
                                    <p:cond delay="2000"/>
                                  </p:stCondLst>
                                  <p:childTnLst>
                                    <p:set>
                                      <p:cBhvr>
                                        <p:cTn id="10" dur="1" fill="hold">
                                          <p:stCondLst>
                                            <p:cond delay="0"/>
                                          </p:stCondLst>
                                        </p:cTn>
                                        <p:tgtEl>
                                          <p:spTgt spid="37891">
                                            <p:txEl>
                                              <p:pRg st="0" end="0"/>
                                            </p:txEl>
                                          </p:spTgt>
                                        </p:tgtEl>
                                        <p:attrNameLst>
                                          <p:attrName>style.visibility</p:attrName>
                                        </p:attrNameLst>
                                      </p:cBhvr>
                                      <p:to>
                                        <p:strVal val="visible"/>
                                      </p:to>
                                    </p:set>
                                    <p:animEffect transition="in" filter="box(out)">
                                      <p:cBhvr>
                                        <p:cTn id="11" dur="500"/>
                                        <p:tgtEl>
                                          <p:spTgt spid="37891">
                                            <p:txEl>
                                              <p:pRg st="0" end="0"/>
                                            </p:txEl>
                                          </p:spTgt>
                                        </p:tgtEl>
                                      </p:cBhvr>
                                    </p:animEffect>
                                  </p:childTnLst>
                                </p:cTn>
                              </p:par>
                            </p:childTnLst>
                          </p:cTn>
                        </p:par>
                        <p:par>
                          <p:cTn id="12" fill="hold">
                            <p:stCondLst>
                              <p:cond delay="3000"/>
                            </p:stCondLst>
                            <p:childTnLst>
                              <p:par>
                                <p:cTn id="13" presetID="4" presetClass="entr" presetSubtype="32" fill="hold" grpId="0" nodeType="afterEffect">
                                  <p:stCondLst>
                                    <p:cond delay="2000"/>
                                  </p:stCondLst>
                                  <p:childTnLst>
                                    <p:set>
                                      <p:cBhvr>
                                        <p:cTn id="14" dur="1" fill="hold">
                                          <p:stCondLst>
                                            <p:cond delay="0"/>
                                          </p:stCondLst>
                                        </p:cTn>
                                        <p:tgtEl>
                                          <p:spTgt spid="37891">
                                            <p:txEl>
                                              <p:pRg st="1" end="1"/>
                                            </p:txEl>
                                          </p:spTgt>
                                        </p:tgtEl>
                                        <p:attrNameLst>
                                          <p:attrName>style.visibility</p:attrName>
                                        </p:attrNameLst>
                                      </p:cBhvr>
                                      <p:to>
                                        <p:strVal val="visible"/>
                                      </p:to>
                                    </p:set>
                                    <p:animEffect transition="in" filter="box(out)">
                                      <p:cBhvr>
                                        <p:cTn id="15" dur="500"/>
                                        <p:tgtEl>
                                          <p:spTgt spid="37891">
                                            <p:txEl>
                                              <p:pRg st="1" end="1"/>
                                            </p:txEl>
                                          </p:spTgt>
                                        </p:tgtEl>
                                      </p:cBhvr>
                                    </p:animEffect>
                                  </p:childTnLst>
                                </p:cTn>
                              </p:par>
                            </p:childTnLst>
                          </p:cTn>
                        </p:par>
                        <p:par>
                          <p:cTn id="16" fill="hold">
                            <p:stCondLst>
                              <p:cond delay="5500"/>
                            </p:stCondLst>
                            <p:childTnLst>
                              <p:par>
                                <p:cTn id="17" presetID="4" presetClass="entr" presetSubtype="32" fill="hold" grpId="0" nodeType="afterEffect">
                                  <p:stCondLst>
                                    <p:cond delay="2000"/>
                                  </p:stCondLst>
                                  <p:childTnLst>
                                    <p:set>
                                      <p:cBhvr>
                                        <p:cTn id="18" dur="1" fill="hold">
                                          <p:stCondLst>
                                            <p:cond delay="0"/>
                                          </p:stCondLst>
                                        </p:cTn>
                                        <p:tgtEl>
                                          <p:spTgt spid="37891">
                                            <p:txEl>
                                              <p:pRg st="2" end="2"/>
                                            </p:txEl>
                                          </p:spTgt>
                                        </p:tgtEl>
                                        <p:attrNameLst>
                                          <p:attrName>style.visibility</p:attrName>
                                        </p:attrNameLst>
                                      </p:cBhvr>
                                      <p:to>
                                        <p:strVal val="visible"/>
                                      </p:to>
                                    </p:set>
                                    <p:animEffect transition="in" filter="box(out)">
                                      <p:cBhvr>
                                        <p:cTn id="19" dur="500"/>
                                        <p:tgtEl>
                                          <p:spTgt spid="37891">
                                            <p:txEl>
                                              <p:pRg st="2" end="2"/>
                                            </p:txEl>
                                          </p:spTgt>
                                        </p:tgtEl>
                                      </p:cBhvr>
                                    </p:animEffect>
                                  </p:childTnLst>
                                </p:cTn>
                              </p:par>
                            </p:childTnLst>
                          </p:cTn>
                        </p:par>
                        <p:par>
                          <p:cTn id="20" fill="hold">
                            <p:stCondLst>
                              <p:cond delay="8000"/>
                            </p:stCondLst>
                            <p:childTnLst>
                              <p:par>
                                <p:cTn id="21" presetID="4" presetClass="entr" presetSubtype="32" fill="hold" grpId="0" nodeType="afterEffect">
                                  <p:stCondLst>
                                    <p:cond delay="2000"/>
                                  </p:stCondLst>
                                  <p:childTnLst>
                                    <p:set>
                                      <p:cBhvr>
                                        <p:cTn id="22" dur="1" fill="hold">
                                          <p:stCondLst>
                                            <p:cond delay="0"/>
                                          </p:stCondLst>
                                        </p:cTn>
                                        <p:tgtEl>
                                          <p:spTgt spid="37891">
                                            <p:txEl>
                                              <p:pRg st="3" end="3"/>
                                            </p:txEl>
                                          </p:spTgt>
                                        </p:tgtEl>
                                        <p:attrNameLst>
                                          <p:attrName>style.visibility</p:attrName>
                                        </p:attrNameLst>
                                      </p:cBhvr>
                                      <p:to>
                                        <p:strVal val="visible"/>
                                      </p:to>
                                    </p:set>
                                    <p:animEffect transition="in" filter="box(out)">
                                      <p:cBhvr>
                                        <p:cTn id="23" dur="500"/>
                                        <p:tgtEl>
                                          <p:spTgt spid="37891">
                                            <p:txEl>
                                              <p:pRg st="3" end="3"/>
                                            </p:txEl>
                                          </p:spTgt>
                                        </p:tgtEl>
                                      </p:cBhvr>
                                    </p:animEffect>
                                  </p:childTnLst>
                                </p:cTn>
                              </p:par>
                            </p:childTnLst>
                          </p:cTn>
                        </p:par>
                        <p:par>
                          <p:cTn id="24" fill="hold">
                            <p:stCondLst>
                              <p:cond delay="10500"/>
                            </p:stCondLst>
                            <p:childTnLst>
                              <p:par>
                                <p:cTn id="25" presetID="4" presetClass="entr" presetSubtype="32" fill="hold" grpId="0" nodeType="afterEffect">
                                  <p:stCondLst>
                                    <p:cond delay="2000"/>
                                  </p:stCondLst>
                                  <p:childTnLst>
                                    <p:set>
                                      <p:cBhvr>
                                        <p:cTn id="26" dur="1" fill="hold">
                                          <p:stCondLst>
                                            <p:cond delay="0"/>
                                          </p:stCondLst>
                                        </p:cTn>
                                        <p:tgtEl>
                                          <p:spTgt spid="37891">
                                            <p:txEl>
                                              <p:pRg st="4" end="4"/>
                                            </p:txEl>
                                          </p:spTgt>
                                        </p:tgtEl>
                                        <p:attrNameLst>
                                          <p:attrName>style.visibility</p:attrName>
                                        </p:attrNameLst>
                                      </p:cBhvr>
                                      <p:to>
                                        <p:strVal val="visible"/>
                                      </p:to>
                                    </p:set>
                                    <p:animEffect transition="in" filter="box(out)">
                                      <p:cBhvr>
                                        <p:cTn id="27" dur="500"/>
                                        <p:tgtEl>
                                          <p:spTgt spid="37891">
                                            <p:txEl>
                                              <p:pRg st="4" end="4"/>
                                            </p:txEl>
                                          </p:spTgt>
                                        </p:tgtEl>
                                      </p:cBhvr>
                                    </p:animEffect>
                                  </p:childTnLst>
                                </p:cTn>
                              </p:par>
                            </p:childTnLst>
                          </p:cTn>
                        </p:par>
                        <p:par>
                          <p:cTn id="28" fill="hold">
                            <p:stCondLst>
                              <p:cond delay="13000"/>
                            </p:stCondLst>
                            <p:childTnLst>
                              <p:par>
                                <p:cTn id="29" presetID="4" presetClass="entr" presetSubtype="32" fill="hold" grpId="0" nodeType="afterEffect">
                                  <p:stCondLst>
                                    <p:cond delay="2000"/>
                                  </p:stCondLst>
                                  <p:childTnLst>
                                    <p:set>
                                      <p:cBhvr>
                                        <p:cTn id="30" dur="1" fill="hold">
                                          <p:stCondLst>
                                            <p:cond delay="0"/>
                                          </p:stCondLst>
                                        </p:cTn>
                                        <p:tgtEl>
                                          <p:spTgt spid="37891">
                                            <p:txEl>
                                              <p:pRg st="5" end="5"/>
                                            </p:txEl>
                                          </p:spTgt>
                                        </p:tgtEl>
                                        <p:attrNameLst>
                                          <p:attrName>style.visibility</p:attrName>
                                        </p:attrNameLst>
                                      </p:cBhvr>
                                      <p:to>
                                        <p:strVal val="visible"/>
                                      </p:to>
                                    </p:set>
                                    <p:animEffect transition="in" filter="box(out)">
                                      <p:cBhvr>
                                        <p:cTn id="31" dur="500"/>
                                        <p:tgtEl>
                                          <p:spTgt spid="37891">
                                            <p:txEl>
                                              <p:pRg st="5" end="5"/>
                                            </p:txEl>
                                          </p:spTgt>
                                        </p:tgtEl>
                                      </p:cBhvr>
                                    </p:animEffect>
                                  </p:childTnLst>
                                </p:cTn>
                              </p:par>
                            </p:childTnLst>
                          </p:cTn>
                        </p:par>
                        <p:par>
                          <p:cTn id="32" fill="hold">
                            <p:stCondLst>
                              <p:cond delay="15500"/>
                            </p:stCondLst>
                            <p:childTnLst>
                              <p:par>
                                <p:cTn id="33" presetID="4" presetClass="entr" presetSubtype="32" fill="hold" grpId="0" nodeType="afterEffect">
                                  <p:stCondLst>
                                    <p:cond delay="2000"/>
                                  </p:stCondLst>
                                  <p:childTnLst>
                                    <p:set>
                                      <p:cBhvr>
                                        <p:cTn id="34" dur="1" fill="hold">
                                          <p:stCondLst>
                                            <p:cond delay="0"/>
                                          </p:stCondLst>
                                        </p:cTn>
                                        <p:tgtEl>
                                          <p:spTgt spid="37891">
                                            <p:txEl>
                                              <p:pRg st="6" end="6"/>
                                            </p:txEl>
                                          </p:spTgt>
                                        </p:tgtEl>
                                        <p:attrNameLst>
                                          <p:attrName>style.visibility</p:attrName>
                                        </p:attrNameLst>
                                      </p:cBhvr>
                                      <p:to>
                                        <p:strVal val="visible"/>
                                      </p:to>
                                    </p:set>
                                    <p:animEffect transition="in" filter="box(out)">
                                      <p:cBhvr>
                                        <p:cTn id="35" dur="5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autoUpdateAnimBg="0"/>
      <p:bldP spid="37891" grpId="0" build="p" autoUpdateAnimBg="0" advAuto="200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14400" y="381000"/>
            <a:ext cx="8077200" cy="1143000"/>
          </a:xfrm>
        </p:spPr>
        <p:txBody>
          <a:bodyPr/>
          <a:lstStyle/>
          <a:p>
            <a:r>
              <a:rPr lang="pt-BR" sz="3600"/>
              <a:t>LOGÍSTICA REVERSA</a:t>
            </a:r>
            <a:br>
              <a:rPr lang="pt-BR" sz="3600"/>
            </a:br>
            <a:r>
              <a:rPr lang="pt-BR" sz="3600"/>
              <a:t> IMPORTÂNCIA ECONÔMICA</a:t>
            </a:r>
            <a:endParaRPr lang="pt-BR" sz="3600" b="1"/>
          </a:p>
        </p:txBody>
      </p:sp>
      <p:sp>
        <p:nvSpPr>
          <p:cNvPr id="39939" name="Rectangle 3"/>
          <p:cNvSpPr>
            <a:spLocks noGrp="1" noChangeArrowheads="1"/>
          </p:cNvSpPr>
          <p:nvPr>
            <p:ph type="body" idx="1"/>
          </p:nvPr>
        </p:nvSpPr>
        <p:spPr>
          <a:xfrm>
            <a:off x="304800" y="1981200"/>
            <a:ext cx="8610600" cy="4191000"/>
          </a:xfrm>
          <a:ln/>
        </p:spPr>
        <p:txBody>
          <a:bodyPr/>
          <a:lstStyle/>
          <a:p>
            <a:r>
              <a:rPr lang="pt-BR" sz="3600" b="1"/>
              <a:t>PÓS - VENDA</a:t>
            </a:r>
            <a:endParaRPr lang="pt-BR" b="1"/>
          </a:p>
          <a:p>
            <a:pPr lvl="1"/>
            <a:r>
              <a:rPr lang="pt-BR"/>
              <a:t>CUSTOS  DE RETORNO  U.S.A.=US$ 35 BILHÕES</a:t>
            </a:r>
          </a:p>
          <a:p>
            <a:pPr lvl="1"/>
            <a:r>
              <a:rPr lang="pt-BR"/>
              <a:t>ESTIMATIVA BRASIL= US$ 4 BILHÕES</a:t>
            </a:r>
          </a:p>
          <a:p>
            <a:r>
              <a:rPr lang="pt-BR" sz="3600" b="1"/>
              <a:t>PÓS - CONSUMO</a:t>
            </a:r>
            <a:r>
              <a:rPr lang="pt-BR"/>
              <a:t> </a:t>
            </a:r>
          </a:p>
          <a:p>
            <a:pPr lvl="1"/>
            <a:r>
              <a:rPr lang="pt-BR"/>
              <a:t>50% DO VALOR DO FERRO PRODUZIDO </a:t>
            </a:r>
          </a:p>
          <a:p>
            <a:pPr lvl="1"/>
            <a:r>
              <a:rPr lang="pt-BR"/>
              <a:t>25% DO VALOR DO ALUMÍNIO PRODUZIDO</a:t>
            </a:r>
            <a:endParaRPr lang="pt-B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animEffect transition="in" filter="box(out)">
                                      <p:cBhvr>
                                        <p:cTn id="7" dur="500"/>
                                        <p:tgtEl>
                                          <p:spTgt spid="39938">
                                            <p:txEl>
                                              <p:pRg st="0" end="0"/>
                                            </p:txEl>
                                          </p:spTgt>
                                        </p:tgtEl>
                                      </p:cBhvr>
                                    </p:animEffect>
                                  </p:childTnLst>
                                </p:cTn>
                              </p:par>
                            </p:childTnLst>
                          </p:cTn>
                        </p:par>
                        <p:par>
                          <p:cTn id="8" fill="hold">
                            <p:stCondLst>
                              <p:cond delay="500"/>
                            </p:stCondLst>
                            <p:childTnLst>
                              <p:par>
                                <p:cTn id="9" presetID="4" presetClass="entr" presetSubtype="32" fill="hold" grpId="0" nodeType="afterEffect">
                                  <p:stCondLst>
                                    <p:cond delay="2000"/>
                                  </p:stCondLst>
                                  <p:childTnLst>
                                    <p:set>
                                      <p:cBhvr>
                                        <p:cTn id="10" dur="1" fill="hold">
                                          <p:stCondLst>
                                            <p:cond delay="0"/>
                                          </p:stCondLst>
                                        </p:cTn>
                                        <p:tgtEl>
                                          <p:spTgt spid="39939">
                                            <p:txEl>
                                              <p:pRg st="0" end="0"/>
                                            </p:txEl>
                                          </p:spTgt>
                                        </p:tgtEl>
                                        <p:attrNameLst>
                                          <p:attrName>style.visibility</p:attrName>
                                        </p:attrNameLst>
                                      </p:cBhvr>
                                      <p:to>
                                        <p:strVal val="visible"/>
                                      </p:to>
                                    </p:set>
                                    <p:animEffect transition="in" filter="box(out)">
                                      <p:cBhvr>
                                        <p:cTn id="11" dur="500"/>
                                        <p:tgtEl>
                                          <p:spTgt spid="39939">
                                            <p:txEl>
                                              <p:pRg st="0" end="0"/>
                                            </p:txEl>
                                          </p:spTgt>
                                        </p:tgtEl>
                                      </p:cBhvr>
                                    </p:animEffect>
                                  </p:childTnLst>
                                </p:cTn>
                              </p:par>
                            </p:childTnLst>
                          </p:cTn>
                        </p:par>
                        <p:par>
                          <p:cTn id="12" fill="hold">
                            <p:stCondLst>
                              <p:cond delay="3000"/>
                            </p:stCondLst>
                            <p:childTnLst>
                              <p:par>
                                <p:cTn id="13" presetID="4" presetClass="entr" presetSubtype="32" fill="hold" grpId="0" nodeType="afterEffect">
                                  <p:stCondLst>
                                    <p:cond delay="2000"/>
                                  </p:stCondLst>
                                  <p:childTnLst>
                                    <p:set>
                                      <p:cBhvr>
                                        <p:cTn id="14" dur="1" fill="hold">
                                          <p:stCondLst>
                                            <p:cond delay="0"/>
                                          </p:stCondLst>
                                        </p:cTn>
                                        <p:tgtEl>
                                          <p:spTgt spid="39939">
                                            <p:txEl>
                                              <p:pRg st="1" end="1"/>
                                            </p:txEl>
                                          </p:spTgt>
                                        </p:tgtEl>
                                        <p:attrNameLst>
                                          <p:attrName>style.visibility</p:attrName>
                                        </p:attrNameLst>
                                      </p:cBhvr>
                                      <p:to>
                                        <p:strVal val="visible"/>
                                      </p:to>
                                    </p:set>
                                    <p:animEffect transition="in" filter="box(out)">
                                      <p:cBhvr>
                                        <p:cTn id="15" dur="500"/>
                                        <p:tgtEl>
                                          <p:spTgt spid="39939">
                                            <p:txEl>
                                              <p:pRg st="1" end="1"/>
                                            </p:txEl>
                                          </p:spTgt>
                                        </p:tgtEl>
                                      </p:cBhvr>
                                    </p:animEffect>
                                  </p:childTnLst>
                                </p:cTn>
                              </p:par>
                            </p:childTnLst>
                          </p:cTn>
                        </p:par>
                        <p:par>
                          <p:cTn id="16" fill="hold">
                            <p:stCondLst>
                              <p:cond delay="5500"/>
                            </p:stCondLst>
                            <p:childTnLst>
                              <p:par>
                                <p:cTn id="17" presetID="4" presetClass="entr" presetSubtype="32" fill="hold" grpId="0" nodeType="afterEffect">
                                  <p:stCondLst>
                                    <p:cond delay="2000"/>
                                  </p:stCondLst>
                                  <p:childTnLst>
                                    <p:set>
                                      <p:cBhvr>
                                        <p:cTn id="18" dur="1" fill="hold">
                                          <p:stCondLst>
                                            <p:cond delay="0"/>
                                          </p:stCondLst>
                                        </p:cTn>
                                        <p:tgtEl>
                                          <p:spTgt spid="39939">
                                            <p:txEl>
                                              <p:pRg st="2" end="2"/>
                                            </p:txEl>
                                          </p:spTgt>
                                        </p:tgtEl>
                                        <p:attrNameLst>
                                          <p:attrName>style.visibility</p:attrName>
                                        </p:attrNameLst>
                                      </p:cBhvr>
                                      <p:to>
                                        <p:strVal val="visible"/>
                                      </p:to>
                                    </p:set>
                                    <p:animEffect transition="in" filter="box(out)">
                                      <p:cBhvr>
                                        <p:cTn id="19" dur="500"/>
                                        <p:tgtEl>
                                          <p:spTgt spid="39939">
                                            <p:txEl>
                                              <p:pRg st="2" end="2"/>
                                            </p:txEl>
                                          </p:spTgt>
                                        </p:tgtEl>
                                      </p:cBhvr>
                                    </p:animEffect>
                                  </p:childTnLst>
                                </p:cTn>
                              </p:par>
                            </p:childTnLst>
                          </p:cTn>
                        </p:par>
                        <p:par>
                          <p:cTn id="20" fill="hold">
                            <p:stCondLst>
                              <p:cond delay="8000"/>
                            </p:stCondLst>
                            <p:childTnLst>
                              <p:par>
                                <p:cTn id="21" presetID="4" presetClass="entr" presetSubtype="32" fill="hold" grpId="0" nodeType="afterEffect">
                                  <p:stCondLst>
                                    <p:cond delay="2000"/>
                                  </p:stCondLst>
                                  <p:childTnLst>
                                    <p:set>
                                      <p:cBhvr>
                                        <p:cTn id="22" dur="1" fill="hold">
                                          <p:stCondLst>
                                            <p:cond delay="0"/>
                                          </p:stCondLst>
                                        </p:cTn>
                                        <p:tgtEl>
                                          <p:spTgt spid="39939">
                                            <p:txEl>
                                              <p:pRg st="3" end="3"/>
                                            </p:txEl>
                                          </p:spTgt>
                                        </p:tgtEl>
                                        <p:attrNameLst>
                                          <p:attrName>style.visibility</p:attrName>
                                        </p:attrNameLst>
                                      </p:cBhvr>
                                      <p:to>
                                        <p:strVal val="visible"/>
                                      </p:to>
                                    </p:set>
                                    <p:animEffect transition="in" filter="box(out)">
                                      <p:cBhvr>
                                        <p:cTn id="23" dur="500"/>
                                        <p:tgtEl>
                                          <p:spTgt spid="39939">
                                            <p:txEl>
                                              <p:pRg st="3" end="3"/>
                                            </p:txEl>
                                          </p:spTgt>
                                        </p:tgtEl>
                                      </p:cBhvr>
                                    </p:animEffect>
                                  </p:childTnLst>
                                </p:cTn>
                              </p:par>
                            </p:childTnLst>
                          </p:cTn>
                        </p:par>
                        <p:par>
                          <p:cTn id="24" fill="hold">
                            <p:stCondLst>
                              <p:cond delay="10500"/>
                            </p:stCondLst>
                            <p:childTnLst>
                              <p:par>
                                <p:cTn id="25" presetID="4" presetClass="entr" presetSubtype="32" fill="hold" grpId="0" nodeType="afterEffect">
                                  <p:stCondLst>
                                    <p:cond delay="2000"/>
                                  </p:stCondLst>
                                  <p:childTnLst>
                                    <p:set>
                                      <p:cBhvr>
                                        <p:cTn id="26" dur="1" fill="hold">
                                          <p:stCondLst>
                                            <p:cond delay="0"/>
                                          </p:stCondLst>
                                        </p:cTn>
                                        <p:tgtEl>
                                          <p:spTgt spid="39939">
                                            <p:txEl>
                                              <p:pRg st="4" end="4"/>
                                            </p:txEl>
                                          </p:spTgt>
                                        </p:tgtEl>
                                        <p:attrNameLst>
                                          <p:attrName>style.visibility</p:attrName>
                                        </p:attrNameLst>
                                      </p:cBhvr>
                                      <p:to>
                                        <p:strVal val="visible"/>
                                      </p:to>
                                    </p:set>
                                    <p:animEffect transition="in" filter="box(out)">
                                      <p:cBhvr>
                                        <p:cTn id="27" dur="500"/>
                                        <p:tgtEl>
                                          <p:spTgt spid="39939">
                                            <p:txEl>
                                              <p:pRg st="4" end="4"/>
                                            </p:txEl>
                                          </p:spTgt>
                                        </p:tgtEl>
                                      </p:cBhvr>
                                    </p:animEffect>
                                  </p:childTnLst>
                                </p:cTn>
                              </p:par>
                            </p:childTnLst>
                          </p:cTn>
                        </p:par>
                        <p:par>
                          <p:cTn id="28" fill="hold">
                            <p:stCondLst>
                              <p:cond delay="13000"/>
                            </p:stCondLst>
                            <p:childTnLst>
                              <p:par>
                                <p:cTn id="29" presetID="4" presetClass="entr" presetSubtype="32" fill="hold" grpId="0" nodeType="afterEffect">
                                  <p:stCondLst>
                                    <p:cond delay="2000"/>
                                  </p:stCondLst>
                                  <p:childTnLst>
                                    <p:set>
                                      <p:cBhvr>
                                        <p:cTn id="30" dur="1" fill="hold">
                                          <p:stCondLst>
                                            <p:cond delay="0"/>
                                          </p:stCondLst>
                                        </p:cTn>
                                        <p:tgtEl>
                                          <p:spTgt spid="39939">
                                            <p:txEl>
                                              <p:pRg st="5" end="5"/>
                                            </p:txEl>
                                          </p:spTgt>
                                        </p:tgtEl>
                                        <p:attrNameLst>
                                          <p:attrName>style.visibility</p:attrName>
                                        </p:attrNameLst>
                                      </p:cBhvr>
                                      <p:to>
                                        <p:strVal val="visible"/>
                                      </p:to>
                                    </p:set>
                                    <p:animEffect transition="in" filter="box(out)">
                                      <p:cBhvr>
                                        <p:cTn id="31" dur="500"/>
                                        <p:tgtEl>
                                          <p:spTgt spid="399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advAuto="0"/>
      <p:bldP spid="39939" grpId="0" build="p" bldLvl="2" autoUpdateAnimBg="0" advAuto="200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417512"/>
          </a:xfrm>
        </p:spPr>
        <p:txBody>
          <a:bodyPr/>
          <a:lstStyle/>
          <a:p>
            <a:r>
              <a:rPr lang="pt-BR" sz="2800"/>
              <a:t>LOGÍSTICA REVERSA</a:t>
            </a:r>
          </a:p>
        </p:txBody>
      </p:sp>
      <p:sp>
        <p:nvSpPr>
          <p:cNvPr id="5123" name="Rectangle 3"/>
          <p:cNvSpPr>
            <a:spLocks noGrp="1" noChangeArrowheads="1"/>
          </p:cNvSpPr>
          <p:nvPr>
            <p:ph type="body" idx="1"/>
          </p:nvPr>
        </p:nvSpPr>
        <p:spPr>
          <a:xfrm>
            <a:off x="457200" y="908050"/>
            <a:ext cx="8229600" cy="5616575"/>
          </a:xfrm>
        </p:spPr>
        <p:txBody>
          <a:bodyPr/>
          <a:lstStyle/>
          <a:p>
            <a:r>
              <a:rPr lang="pt-BR">
                <a:solidFill>
                  <a:srgbClr val="FF0000"/>
                </a:solidFill>
              </a:rPr>
              <a:t>CONCEITO:</a:t>
            </a:r>
          </a:p>
          <a:p>
            <a:pPr algn="ctr">
              <a:buFontTx/>
              <a:buNone/>
            </a:pPr>
            <a:r>
              <a:rPr lang="pt-BR"/>
              <a:t> “Área da logística empresarial que planeja, opera e controla o fluxo e as informações logísticas correspondentes, do retorno dos bens de pós-venda e de pós-consumo ao ciclo de negócios ou a ciclo produtivo, por meio dos canais de distribuição reversos, agregando-lhes valor de diversas naturezas: econômico, ecológico, legal, de imagem corporativa.” </a:t>
            </a:r>
            <a:r>
              <a:rPr lang="pt-BR" sz="1800"/>
              <a:t>(LEITE, 2003, p. 16/17)</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14400" y="381000"/>
            <a:ext cx="7924800" cy="1143000"/>
          </a:xfrm>
        </p:spPr>
        <p:txBody>
          <a:bodyPr/>
          <a:lstStyle/>
          <a:p>
            <a:r>
              <a:rPr lang="pt-BR" sz="3600"/>
              <a:t>VALOR ECONÔMICO DOS CANAIS REVERSOS (BRASIL)</a:t>
            </a:r>
            <a:endParaRPr lang="pt-BR" sz="3600" b="1"/>
          </a:p>
        </p:txBody>
      </p:sp>
      <p:sp>
        <p:nvSpPr>
          <p:cNvPr id="41987" name="Rectangle 3"/>
          <p:cNvSpPr>
            <a:spLocks noGrp="1" noChangeArrowheads="1"/>
          </p:cNvSpPr>
          <p:nvPr>
            <p:ph type="body" idx="1"/>
          </p:nvPr>
        </p:nvSpPr>
        <p:spPr>
          <a:xfrm>
            <a:off x="611188" y="2133600"/>
            <a:ext cx="8153400" cy="4191000"/>
          </a:xfrm>
          <a:ln/>
        </p:spPr>
        <p:txBody>
          <a:bodyPr/>
          <a:lstStyle/>
          <a:p>
            <a:r>
              <a:rPr lang="pt-BR" b="1"/>
              <a:t>PÓS- VENDA</a:t>
            </a:r>
            <a:r>
              <a:rPr lang="pt-BR"/>
              <a:t> = PESQUISA EM CURSO  </a:t>
            </a:r>
          </a:p>
          <a:p>
            <a:r>
              <a:rPr lang="pt-BR" b="1"/>
              <a:t>PÓS - CONSUMO</a:t>
            </a:r>
          </a:p>
          <a:p>
            <a:pPr lvl="1"/>
            <a:r>
              <a:rPr lang="pt-BR" sz="3200"/>
              <a:t>CDR FERRO/AÇO= </a:t>
            </a:r>
            <a:r>
              <a:rPr lang="pt-BR" sz="3200" u="sng"/>
              <a:t>US$ 2 BI / ANO</a:t>
            </a:r>
            <a:endParaRPr lang="pt-BR" sz="3200"/>
          </a:p>
          <a:p>
            <a:pPr lvl="1"/>
            <a:r>
              <a:rPr lang="pt-BR" sz="3200"/>
              <a:t>CDR ALUMINIO=  </a:t>
            </a:r>
            <a:r>
              <a:rPr lang="pt-BR" sz="3200" u="sng"/>
              <a:t>US$ 1 BI / ANO </a:t>
            </a:r>
            <a:endParaRPr lang="pt-BR" sz="3200"/>
          </a:p>
          <a:p>
            <a:pPr lvl="1"/>
            <a:r>
              <a:rPr lang="pt-BR" sz="3200"/>
              <a:t>CDR PLÁSTICOS =</a:t>
            </a:r>
            <a:r>
              <a:rPr lang="pt-BR" sz="3200" u="sng"/>
              <a:t>US$ 2 BI /ANO</a:t>
            </a:r>
            <a:endParaRPr lang="pt-BR" sz="3200"/>
          </a:p>
          <a:p>
            <a:pPr lvl="1"/>
            <a:r>
              <a:rPr lang="pt-BR" sz="3200"/>
              <a:t>LIXO URBANO = POTENCIAL SUPERIOR A     </a:t>
            </a:r>
            <a:r>
              <a:rPr lang="pt-BR" sz="3200" u="sng"/>
              <a:t>R$ 6 BILHÕES / ANO</a:t>
            </a:r>
            <a:r>
              <a:rPr lang="pt-BR" sz="3200"/>
              <a:t> </a:t>
            </a: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animEffect transition="in" filter="box(out)">
                                      <p:cBhvr>
                                        <p:cTn id="7" dur="500"/>
                                        <p:tgtEl>
                                          <p:spTgt spid="41986">
                                            <p:txEl>
                                              <p:pRg st="0" end="0"/>
                                            </p:txEl>
                                          </p:spTgt>
                                        </p:tgtEl>
                                      </p:cBhvr>
                                    </p:animEffect>
                                  </p:childTnLst>
                                </p:cTn>
                              </p:par>
                            </p:childTnLst>
                          </p:cTn>
                        </p:par>
                        <p:par>
                          <p:cTn id="8" fill="hold">
                            <p:stCondLst>
                              <p:cond delay="500"/>
                            </p:stCondLst>
                            <p:childTnLst>
                              <p:par>
                                <p:cTn id="9" presetID="4" presetClass="entr" presetSubtype="32" fill="hold" grpId="0" nodeType="afterEffect">
                                  <p:stCondLst>
                                    <p:cond delay="2000"/>
                                  </p:stCondLst>
                                  <p:childTnLst>
                                    <p:set>
                                      <p:cBhvr>
                                        <p:cTn id="10" dur="1" fill="hold">
                                          <p:stCondLst>
                                            <p:cond delay="0"/>
                                          </p:stCondLst>
                                        </p:cTn>
                                        <p:tgtEl>
                                          <p:spTgt spid="41987">
                                            <p:txEl>
                                              <p:pRg st="0" end="0"/>
                                            </p:txEl>
                                          </p:spTgt>
                                        </p:tgtEl>
                                        <p:attrNameLst>
                                          <p:attrName>style.visibility</p:attrName>
                                        </p:attrNameLst>
                                      </p:cBhvr>
                                      <p:to>
                                        <p:strVal val="visible"/>
                                      </p:to>
                                    </p:set>
                                    <p:animEffect transition="in" filter="box(out)">
                                      <p:cBhvr>
                                        <p:cTn id="11" dur="500"/>
                                        <p:tgtEl>
                                          <p:spTgt spid="41987">
                                            <p:txEl>
                                              <p:pRg st="0" end="0"/>
                                            </p:txEl>
                                          </p:spTgt>
                                        </p:tgtEl>
                                      </p:cBhvr>
                                    </p:animEffect>
                                  </p:childTnLst>
                                </p:cTn>
                              </p:par>
                            </p:childTnLst>
                          </p:cTn>
                        </p:par>
                        <p:par>
                          <p:cTn id="12" fill="hold">
                            <p:stCondLst>
                              <p:cond delay="3000"/>
                            </p:stCondLst>
                            <p:childTnLst>
                              <p:par>
                                <p:cTn id="13" presetID="4" presetClass="entr" presetSubtype="32" fill="hold" grpId="0" nodeType="afterEffect">
                                  <p:stCondLst>
                                    <p:cond delay="2000"/>
                                  </p:stCondLst>
                                  <p:childTnLst>
                                    <p:set>
                                      <p:cBhvr>
                                        <p:cTn id="14" dur="1" fill="hold">
                                          <p:stCondLst>
                                            <p:cond delay="0"/>
                                          </p:stCondLst>
                                        </p:cTn>
                                        <p:tgtEl>
                                          <p:spTgt spid="41987">
                                            <p:txEl>
                                              <p:pRg st="1" end="1"/>
                                            </p:txEl>
                                          </p:spTgt>
                                        </p:tgtEl>
                                        <p:attrNameLst>
                                          <p:attrName>style.visibility</p:attrName>
                                        </p:attrNameLst>
                                      </p:cBhvr>
                                      <p:to>
                                        <p:strVal val="visible"/>
                                      </p:to>
                                    </p:set>
                                    <p:animEffect transition="in" filter="box(out)">
                                      <p:cBhvr>
                                        <p:cTn id="15" dur="500"/>
                                        <p:tgtEl>
                                          <p:spTgt spid="41987">
                                            <p:txEl>
                                              <p:pRg st="1" end="1"/>
                                            </p:txEl>
                                          </p:spTgt>
                                        </p:tgtEl>
                                      </p:cBhvr>
                                    </p:animEffect>
                                  </p:childTnLst>
                                </p:cTn>
                              </p:par>
                            </p:childTnLst>
                          </p:cTn>
                        </p:par>
                        <p:par>
                          <p:cTn id="16" fill="hold">
                            <p:stCondLst>
                              <p:cond delay="5500"/>
                            </p:stCondLst>
                            <p:childTnLst>
                              <p:par>
                                <p:cTn id="17" presetID="4" presetClass="entr" presetSubtype="32" fill="hold" grpId="0" nodeType="afterEffect">
                                  <p:stCondLst>
                                    <p:cond delay="2000"/>
                                  </p:stCondLst>
                                  <p:childTnLst>
                                    <p:set>
                                      <p:cBhvr>
                                        <p:cTn id="18" dur="1" fill="hold">
                                          <p:stCondLst>
                                            <p:cond delay="0"/>
                                          </p:stCondLst>
                                        </p:cTn>
                                        <p:tgtEl>
                                          <p:spTgt spid="41987">
                                            <p:txEl>
                                              <p:pRg st="2" end="2"/>
                                            </p:txEl>
                                          </p:spTgt>
                                        </p:tgtEl>
                                        <p:attrNameLst>
                                          <p:attrName>style.visibility</p:attrName>
                                        </p:attrNameLst>
                                      </p:cBhvr>
                                      <p:to>
                                        <p:strVal val="visible"/>
                                      </p:to>
                                    </p:set>
                                    <p:animEffect transition="in" filter="box(out)">
                                      <p:cBhvr>
                                        <p:cTn id="19" dur="500"/>
                                        <p:tgtEl>
                                          <p:spTgt spid="41987">
                                            <p:txEl>
                                              <p:pRg st="2" end="2"/>
                                            </p:txEl>
                                          </p:spTgt>
                                        </p:tgtEl>
                                      </p:cBhvr>
                                    </p:animEffect>
                                  </p:childTnLst>
                                </p:cTn>
                              </p:par>
                            </p:childTnLst>
                          </p:cTn>
                        </p:par>
                        <p:par>
                          <p:cTn id="20" fill="hold">
                            <p:stCondLst>
                              <p:cond delay="8000"/>
                            </p:stCondLst>
                            <p:childTnLst>
                              <p:par>
                                <p:cTn id="21" presetID="4" presetClass="entr" presetSubtype="32" fill="hold" grpId="0" nodeType="afterEffect">
                                  <p:stCondLst>
                                    <p:cond delay="2000"/>
                                  </p:stCondLst>
                                  <p:childTnLst>
                                    <p:set>
                                      <p:cBhvr>
                                        <p:cTn id="22" dur="1" fill="hold">
                                          <p:stCondLst>
                                            <p:cond delay="0"/>
                                          </p:stCondLst>
                                        </p:cTn>
                                        <p:tgtEl>
                                          <p:spTgt spid="41987">
                                            <p:txEl>
                                              <p:pRg st="3" end="3"/>
                                            </p:txEl>
                                          </p:spTgt>
                                        </p:tgtEl>
                                        <p:attrNameLst>
                                          <p:attrName>style.visibility</p:attrName>
                                        </p:attrNameLst>
                                      </p:cBhvr>
                                      <p:to>
                                        <p:strVal val="visible"/>
                                      </p:to>
                                    </p:set>
                                    <p:animEffect transition="in" filter="box(out)">
                                      <p:cBhvr>
                                        <p:cTn id="23" dur="500"/>
                                        <p:tgtEl>
                                          <p:spTgt spid="41987">
                                            <p:txEl>
                                              <p:pRg st="3" end="3"/>
                                            </p:txEl>
                                          </p:spTgt>
                                        </p:tgtEl>
                                      </p:cBhvr>
                                    </p:animEffect>
                                  </p:childTnLst>
                                </p:cTn>
                              </p:par>
                            </p:childTnLst>
                          </p:cTn>
                        </p:par>
                        <p:par>
                          <p:cTn id="24" fill="hold">
                            <p:stCondLst>
                              <p:cond delay="10500"/>
                            </p:stCondLst>
                            <p:childTnLst>
                              <p:par>
                                <p:cTn id="25" presetID="4" presetClass="entr" presetSubtype="32" fill="hold" grpId="0" nodeType="afterEffect">
                                  <p:stCondLst>
                                    <p:cond delay="2000"/>
                                  </p:stCondLst>
                                  <p:childTnLst>
                                    <p:set>
                                      <p:cBhvr>
                                        <p:cTn id="26" dur="1" fill="hold">
                                          <p:stCondLst>
                                            <p:cond delay="0"/>
                                          </p:stCondLst>
                                        </p:cTn>
                                        <p:tgtEl>
                                          <p:spTgt spid="41987">
                                            <p:txEl>
                                              <p:pRg st="4" end="4"/>
                                            </p:txEl>
                                          </p:spTgt>
                                        </p:tgtEl>
                                        <p:attrNameLst>
                                          <p:attrName>style.visibility</p:attrName>
                                        </p:attrNameLst>
                                      </p:cBhvr>
                                      <p:to>
                                        <p:strVal val="visible"/>
                                      </p:to>
                                    </p:set>
                                    <p:animEffect transition="in" filter="box(out)">
                                      <p:cBhvr>
                                        <p:cTn id="27" dur="500"/>
                                        <p:tgtEl>
                                          <p:spTgt spid="41987">
                                            <p:txEl>
                                              <p:pRg st="4" end="4"/>
                                            </p:txEl>
                                          </p:spTgt>
                                        </p:tgtEl>
                                      </p:cBhvr>
                                    </p:animEffect>
                                  </p:childTnLst>
                                </p:cTn>
                              </p:par>
                            </p:childTnLst>
                          </p:cTn>
                        </p:par>
                        <p:par>
                          <p:cTn id="28" fill="hold">
                            <p:stCondLst>
                              <p:cond delay="13000"/>
                            </p:stCondLst>
                            <p:childTnLst>
                              <p:par>
                                <p:cTn id="29" presetID="4" presetClass="entr" presetSubtype="32" fill="hold" grpId="0" nodeType="afterEffect">
                                  <p:stCondLst>
                                    <p:cond delay="2000"/>
                                  </p:stCondLst>
                                  <p:childTnLst>
                                    <p:set>
                                      <p:cBhvr>
                                        <p:cTn id="30" dur="1" fill="hold">
                                          <p:stCondLst>
                                            <p:cond delay="0"/>
                                          </p:stCondLst>
                                        </p:cTn>
                                        <p:tgtEl>
                                          <p:spTgt spid="41987">
                                            <p:txEl>
                                              <p:pRg st="5" end="5"/>
                                            </p:txEl>
                                          </p:spTgt>
                                        </p:tgtEl>
                                        <p:attrNameLst>
                                          <p:attrName>style.visibility</p:attrName>
                                        </p:attrNameLst>
                                      </p:cBhvr>
                                      <p:to>
                                        <p:strVal val="visible"/>
                                      </p:to>
                                    </p:set>
                                    <p:animEffect transition="in" filter="box(out)">
                                      <p:cBhvr>
                                        <p:cTn id="31" dur="500"/>
                                        <p:tgtEl>
                                          <p:spTgt spid="41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autoUpdateAnimBg="0" advAuto="0"/>
      <p:bldP spid="41987" grpId="0" build="p" bldLvl="2" autoUpdateAnimBg="0" advAuto="200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pt-BR" sz="3600"/>
              <a:t>VALOR ECONÔMICO DE </a:t>
            </a:r>
            <a:br>
              <a:rPr lang="pt-BR" sz="3600"/>
            </a:br>
            <a:r>
              <a:rPr lang="pt-BR" sz="3600"/>
              <a:t>REMANUFATURADOS (USA )</a:t>
            </a:r>
          </a:p>
        </p:txBody>
      </p:sp>
      <p:sp>
        <p:nvSpPr>
          <p:cNvPr id="44035" name="Rectangle 3"/>
          <p:cNvSpPr>
            <a:spLocks noGrp="1" noChangeArrowheads="1"/>
          </p:cNvSpPr>
          <p:nvPr>
            <p:ph type="body" idx="1"/>
          </p:nvPr>
        </p:nvSpPr>
        <p:spPr>
          <a:xfrm>
            <a:off x="609600" y="1905000"/>
            <a:ext cx="7772400" cy="4203700"/>
          </a:xfrm>
          <a:ln/>
        </p:spPr>
        <p:txBody>
          <a:bodyPr/>
          <a:lstStyle/>
          <a:p>
            <a:r>
              <a:rPr lang="pt-BR" sz="3600"/>
              <a:t>REMANUFATURA DE MOTORES DE PARTIDA, ALTERNADORES, ETC. = </a:t>
            </a:r>
            <a:r>
              <a:rPr lang="pt-BR" sz="3600" u="sng"/>
              <a:t>US$  36 BILHÕES</a:t>
            </a:r>
            <a:r>
              <a:rPr lang="pt-BR" sz="3600"/>
              <a:t> </a:t>
            </a:r>
          </a:p>
          <a:p>
            <a:r>
              <a:rPr lang="pt-BR" sz="3600"/>
              <a:t>REMANUFATURA DE CARTUCHO DE IMPRESSORAS = </a:t>
            </a:r>
            <a:r>
              <a:rPr lang="pt-BR" sz="3600" u="sng"/>
              <a:t>US$ 1 BILHÃO</a:t>
            </a:r>
            <a:r>
              <a:rPr lang="pt-BR" sz="360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pt-BR" sz="3600"/>
              <a:t>DUPONT:DISTRIBUIÇÃO REVERSA FILMES DE PET(USA)</a:t>
            </a:r>
            <a:endParaRPr lang="pt-BR" sz="3600" b="1">
              <a:solidFill>
                <a:schemeClr val="hlink"/>
              </a:solidFill>
            </a:endParaRPr>
          </a:p>
        </p:txBody>
      </p:sp>
      <p:sp>
        <p:nvSpPr>
          <p:cNvPr id="46083" name="AutoShape 3"/>
          <p:cNvSpPr>
            <a:spLocks noChangeArrowheads="1"/>
          </p:cNvSpPr>
          <p:nvPr/>
        </p:nvSpPr>
        <p:spPr bwMode="auto">
          <a:xfrm>
            <a:off x="3886200" y="2667000"/>
            <a:ext cx="838200" cy="457200"/>
          </a:xfrm>
          <a:prstGeom prst="rightArrow">
            <a:avLst>
              <a:gd name="adj1" fmla="val 50000"/>
              <a:gd name="adj2" fmla="val 45833"/>
            </a:avLst>
          </a:prstGeom>
          <a:solidFill>
            <a:srgbClr val="CCECFF"/>
          </a:solidFill>
          <a:ln w="9525">
            <a:solidFill>
              <a:schemeClr val="hlink"/>
            </a:solidFill>
            <a:miter lim="800000"/>
            <a:headEnd/>
            <a:tailEnd/>
          </a:ln>
          <a:effectLst/>
        </p:spPr>
        <p:txBody>
          <a:bodyPr wrap="none" anchor="ctr"/>
          <a:lstStyle/>
          <a:p>
            <a:endParaRPr lang="pt-BR"/>
          </a:p>
        </p:txBody>
      </p:sp>
      <p:sp>
        <p:nvSpPr>
          <p:cNvPr id="46084" name="AutoShape 4"/>
          <p:cNvSpPr>
            <a:spLocks noChangeArrowheads="1"/>
          </p:cNvSpPr>
          <p:nvPr/>
        </p:nvSpPr>
        <p:spPr bwMode="auto">
          <a:xfrm>
            <a:off x="6096000" y="3581400"/>
            <a:ext cx="533400" cy="533400"/>
          </a:xfrm>
          <a:prstGeom prst="downArrow">
            <a:avLst>
              <a:gd name="adj1" fmla="val 50000"/>
              <a:gd name="adj2" fmla="val 25000"/>
            </a:avLst>
          </a:prstGeom>
          <a:solidFill>
            <a:srgbClr val="CCECFF"/>
          </a:solidFill>
          <a:ln w="9525">
            <a:solidFill>
              <a:schemeClr val="hlink"/>
            </a:solidFill>
            <a:miter lim="800000"/>
            <a:headEnd/>
            <a:tailEnd/>
          </a:ln>
          <a:effectLst/>
        </p:spPr>
        <p:txBody>
          <a:bodyPr wrap="none" anchor="ctr"/>
          <a:lstStyle/>
          <a:p>
            <a:pPr algn="ctr" eaLnBrk="0" hangingPunct="0"/>
            <a:endParaRPr lang="pt-BR" sz="2400">
              <a:solidFill>
                <a:schemeClr val="hlink"/>
              </a:solidFill>
              <a:latin typeface="Times New Roman" pitchFamily="18" charset="0"/>
            </a:endParaRPr>
          </a:p>
        </p:txBody>
      </p:sp>
      <p:sp>
        <p:nvSpPr>
          <p:cNvPr id="46085" name="AutoShape 5"/>
          <p:cNvSpPr>
            <a:spLocks noChangeArrowheads="1"/>
          </p:cNvSpPr>
          <p:nvPr/>
        </p:nvSpPr>
        <p:spPr bwMode="auto">
          <a:xfrm>
            <a:off x="4267200" y="4876800"/>
            <a:ext cx="609600" cy="533400"/>
          </a:xfrm>
          <a:prstGeom prst="leftArrow">
            <a:avLst>
              <a:gd name="adj1" fmla="val 50000"/>
              <a:gd name="adj2" fmla="val 28571"/>
            </a:avLst>
          </a:prstGeom>
          <a:solidFill>
            <a:srgbClr val="CCECFF"/>
          </a:solidFill>
          <a:ln w="9525">
            <a:solidFill>
              <a:schemeClr val="hlink"/>
            </a:solidFill>
            <a:miter lim="800000"/>
            <a:headEnd/>
            <a:tailEnd/>
          </a:ln>
          <a:effectLst/>
        </p:spPr>
        <p:txBody>
          <a:bodyPr wrap="none" anchor="ctr"/>
          <a:lstStyle/>
          <a:p>
            <a:endParaRPr lang="pt-BR"/>
          </a:p>
        </p:txBody>
      </p:sp>
      <p:sp>
        <p:nvSpPr>
          <p:cNvPr id="46086" name="AutoShape 6"/>
          <p:cNvSpPr>
            <a:spLocks noChangeArrowheads="1"/>
          </p:cNvSpPr>
          <p:nvPr/>
        </p:nvSpPr>
        <p:spPr bwMode="auto">
          <a:xfrm>
            <a:off x="3962400" y="2057400"/>
            <a:ext cx="990600" cy="457200"/>
          </a:xfrm>
          <a:prstGeom prst="wedgeRoundRectCallout">
            <a:avLst>
              <a:gd name="adj1" fmla="val -41829"/>
              <a:gd name="adj2" fmla="val 91667"/>
              <a:gd name="adj3" fmla="val 16667"/>
            </a:avLst>
          </a:prstGeom>
          <a:solidFill>
            <a:srgbClr val="CCECFF"/>
          </a:solidFill>
          <a:ln w="9525">
            <a:solidFill>
              <a:schemeClr val="tx1"/>
            </a:solidFill>
            <a:miter lim="800000"/>
            <a:headEnd/>
            <a:tailEnd/>
          </a:ln>
          <a:effectLst/>
        </p:spPr>
        <p:txBody>
          <a:bodyPr/>
          <a:lstStyle/>
          <a:p>
            <a:pPr algn="ctr" eaLnBrk="0" hangingPunct="0"/>
            <a:r>
              <a:rPr lang="pt-BR" sz="1200" b="1">
                <a:solidFill>
                  <a:schemeClr val="accent2"/>
                </a:solidFill>
                <a:latin typeface="Times New Roman" pitchFamily="18" charset="0"/>
              </a:rPr>
              <a:t>FILMES</a:t>
            </a:r>
          </a:p>
          <a:p>
            <a:pPr algn="ctr" eaLnBrk="0" hangingPunct="0"/>
            <a:r>
              <a:rPr lang="pt-BR" sz="1200" b="1">
                <a:solidFill>
                  <a:schemeClr val="accent2"/>
                </a:solidFill>
                <a:latin typeface="Times New Roman" pitchFamily="18" charset="0"/>
              </a:rPr>
              <a:t>USADOS</a:t>
            </a:r>
            <a:r>
              <a:rPr lang="pt-BR" sz="1200" b="1">
                <a:solidFill>
                  <a:schemeClr val="hlink"/>
                </a:solidFill>
                <a:latin typeface="Times New Roman" pitchFamily="18" charset="0"/>
              </a:rPr>
              <a:t> </a:t>
            </a:r>
          </a:p>
        </p:txBody>
      </p:sp>
      <p:sp>
        <p:nvSpPr>
          <p:cNvPr id="46087" name="Text Box 7"/>
          <p:cNvSpPr txBox="1">
            <a:spLocks noChangeArrowheads="1"/>
          </p:cNvSpPr>
          <p:nvPr/>
        </p:nvSpPr>
        <p:spPr bwMode="auto">
          <a:xfrm>
            <a:off x="838200" y="2057400"/>
            <a:ext cx="2514600" cy="13112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eaLnBrk="0" hangingPunct="0"/>
            <a:r>
              <a:rPr lang="pt-BR" sz="2000" b="1">
                <a:solidFill>
                  <a:schemeClr val="accent2"/>
                </a:solidFill>
                <a:latin typeface="Times New Roman" pitchFamily="18" charset="0"/>
              </a:rPr>
              <a:t>2.500 CLIENTES:</a:t>
            </a:r>
          </a:p>
          <a:p>
            <a:pPr eaLnBrk="0" hangingPunct="0">
              <a:buFontTx/>
              <a:buChar char="•"/>
            </a:pPr>
            <a:r>
              <a:rPr lang="pt-BR" sz="2000" b="1">
                <a:solidFill>
                  <a:schemeClr val="accent2"/>
                </a:solidFill>
                <a:latin typeface="Times New Roman" pitchFamily="18" charset="0"/>
              </a:rPr>
              <a:t>HOSPITAIS</a:t>
            </a:r>
          </a:p>
          <a:p>
            <a:pPr eaLnBrk="0" hangingPunct="0">
              <a:buFontTx/>
              <a:buChar char="•"/>
            </a:pPr>
            <a:r>
              <a:rPr lang="pt-BR" sz="2000" b="1">
                <a:solidFill>
                  <a:schemeClr val="accent2"/>
                </a:solidFill>
                <a:latin typeface="Times New Roman" pitchFamily="18" charset="0"/>
              </a:rPr>
              <a:t>GRÁFICAS</a:t>
            </a:r>
          </a:p>
          <a:p>
            <a:pPr eaLnBrk="0" hangingPunct="0">
              <a:buFontTx/>
              <a:buChar char="•"/>
            </a:pPr>
            <a:r>
              <a:rPr lang="pt-BR" sz="2000" b="1">
                <a:solidFill>
                  <a:schemeClr val="accent2"/>
                </a:solidFill>
                <a:latin typeface="Times New Roman" pitchFamily="18" charset="0"/>
              </a:rPr>
              <a:t>ELETRONICOS</a:t>
            </a:r>
            <a:endParaRPr lang="pt-BR" sz="2000" b="1">
              <a:solidFill>
                <a:schemeClr val="bg2"/>
              </a:solidFill>
              <a:latin typeface="Times New Roman" pitchFamily="18" charset="0"/>
            </a:endParaRPr>
          </a:p>
        </p:txBody>
      </p:sp>
      <p:sp>
        <p:nvSpPr>
          <p:cNvPr id="46088" name="Text Box 8"/>
          <p:cNvSpPr txBox="1">
            <a:spLocks noChangeArrowheads="1"/>
          </p:cNvSpPr>
          <p:nvPr/>
        </p:nvSpPr>
        <p:spPr bwMode="auto">
          <a:xfrm>
            <a:off x="5257800" y="4419600"/>
            <a:ext cx="2514600" cy="13112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eaLnBrk="0" hangingPunct="0"/>
            <a:r>
              <a:rPr lang="pt-BR" sz="2000" b="1">
                <a:solidFill>
                  <a:schemeClr val="accent2"/>
                </a:solidFill>
                <a:latin typeface="Times New Roman" pitchFamily="18" charset="0"/>
              </a:rPr>
              <a:t>2 CENTROS DE</a:t>
            </a:r>
          </a:p>
          <a:p>
            <a:pPr eaLnBrk="0" hangingPunct="0"/>
            <a:r>
              <a:rPr lang="pt-BR" sz="2000" b="1">
                <a:solidFill>
                  <a:schemeClr val="accent2"/>
                </a:solidFill>
                <a:latin typeface="Times New Roman" pitchFamily="18" charset="0"/>
              </a:rPr>
              <a:t>RECICLAGEM </a:t>
            </a:r>
          </a:p>
          <a:p>
            <a:pPr eaLnBrk="0" hangingPunct="0"/>
            <a:r>
              <a:rPr lang="pt-BR" sz="2000" b="1">
                <a:solidFill>
                  <a:schemeClr val="accent2"/>
                </a:solidFill>
                <a:latin typeface="Times New Roman" pitchFamily="18" charset="0"/>
              </a:rPr>
              <a:t>DUPONT</a:t>
            </a:r>
          </a:p>
          <a:p>
            <a:pPr eaLnBrk="0" hangingPunct="0"/>
            <a:endParaRPr lang="pt-BR" sz="2000" b="1">
              <a:solidFill>
                <a:schemeClr val="bg2"/>
              </a:solidFill>
              <a:latin typeface="Times New Roman" pitchFamily="18" charset="0"/>
            </a:endParaRPr>
          </a:p>
        </p:txBody>
      </p:sp>
      <p:sp>
        <p:nvSpPr>
          <p:cNvPr id="46089" name="Text Box 9"/>
          <p:cNvSpPr txBox="1">
            <a:spLocks noChangeArrowheads="1"/>
          </p:cNvSpPr>
          <p:nvPr/>
        </p:nvSpPr>
        <p:spPr bwMode="auto">
          <a:xfrm>
            <a:off x="838200" y="4403725"/>
            <a:ext cx="2743200" cy="13112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eaLnBrk="0" hangingPunct="0"/>
            <a:r>
              <a:rPr lang="pt-BR" sz="2000" b="1">
                <a:solidFill>
                  <a:schemeClr val="accent2"/>
                </a:solidFill>
                <a:latin typeface="Times New Roman" pitchFamily="18" charset="0"/>
              </a:rPr>
              <a:t>NOVOS PRODUTOS:</a:t>
            </a:r>
          </a:p>
          <a:p>
            <a:pPr eaLnBrk="0" hangingPunct="0">
              <a:buFontTx/>
              <a:buChar char="•"/>
            </a:pPr>
            <a:r>
              <a:rPr lang="pt-BR" sz="2000" b="1">
                <a:solidFill>
                  <a:schemeClr val="accent2"/>
                </a:solidFill>
                <a:latin typeface="Times New Roman" pitchFamily="18" charset="0"/>
              </a:rPr>
              <a:t>FIBER FILL</a:t>
            </a:r>
          </a:p>
          <a:p>
            <a:pPr eaLnBrk="0" hangingPunct="0">
              <a:buFontTx/>
              <a:buChar char="•"/>
            </a:pPr>
            <a:r>
              <a:rPr lang="pt-BR" sz="2000" b="1">
                <a:solidFill>
                  <a:schemeClr val="accent2"/>
                </a:solidFill>
                <a:latin typeface="Times New Roman" pitchFamily="18" charset="0"/>
              </a:rPr>
              <a:t>ADITIVOS</a:t>
            </a:r>
          </a:p>
          <a:p>
            <a:pPr eaLnBrk="0" hangingPunct="0">
              <a:buFontTx/>
              <a:buChar char="•"/>
            </a:pPr>
            <a:r>
              <a:rPr lang="pt-BR" sz="2000" b="1">
                <a:solidFill>
                  <a:schemeClr val="accent2"/>
                </a:solidFill>
                <a:latin typeface="Times New Roman" pitchFamily="18" charset="0"/>
              </a:rPr>
              <a:t>ISOLANTES </a:t>
            </a:r>
          </a:p>
        </p:txBody>
      </p:sp>
      <p:sp>
        <p:nvSpPr>
          <p:cNvPr id="46090" name="Text Box 10"/>
          <p:cNvSpPr txBox="1">
            <a:spLocks noChangeArrowheads="1"/>
          </p:cNvSpPr>
          <p:nvPr/>
        </p:nvSpPr>
        <p:spPr bwMode="auto">
          <a:xfrm>
            <a:off x="5029200" y="2209800"/>
            <a:ext cx="2667000" cy="10064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sz="2000" b="1">
                <a:solidFill>
                  <a:schemeClr val="accent2"/>
                </a:solidFill>
                <a:latin typeface="Times New Roman" pitchFamily="18" charset="0"/>
              </a:rPr>
              <a:t>350 CENTROS DE</a:t>
            </a:r>
          </a:p>
          <a:p>
            <a:pPr algn="ctr" eaLnBrk="0" hangingPunct="0"/>
            <a:r>
              <a:rPr lang="pt-BR" sz="2000" b="1">
                <a:solidFill>
                  <a:schemeClr val="accent2"/>
                </a:solidFill>
                <a:latin typeface="Times New Roman" pitchFamily="18" charset="0"/>
              </a:rPr>
              <a:t>COLETA</a:t>
            </a:r>
          </a:p>
          <a:p>
            <a:pPr algn="ctr" eaLnBrk="0" hangingPunct="0"/>
            <a:r>
              <a:rPr lang="pt-BR" sz="2000" b="1">
                <a:solidFill>
                  <a:schemeClr val="accent2"/>
                </a:solidFill>
                <a:latin typeface="Times New Roman" pitchFamily="18" charset="0"/>
              </a:rPr>
              <a:t> E CONSOLIDAÇÃO</a:t>
            </a:r>
            <a:endParaRPr lang="pt-BR" sz="2000" b="1">
              <a:solidFill>
                <a:schemeClr val="bg2"/>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6082">
                                            <p:txEl>
                                              <p:pRg st="0" end="0"/>
                                            </p:txEl>
                                          </p:spTgt>
                                        </p:tgtEl>
                                        <p:attrNameLst>
                                          <p:attrName>style.visibility</p:attrName>
                                        </p:attrNameLst>
                                      </p:cBhvr>
                                      <p:to>
                                        <p:strVal val="visible"/>
                                      </p:to>
                                    </p:set>
                                    <p:animEffect transition="in" filter="box(out)">
                                      <p:cBhvr>
                                        <p:cTn id="7" dur="500"/>
                                        <p:tgtEl>
                                          <p:spTgt spid="460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6087"/>
                                        </p:tgtEl>
                                        <p:attrNameLst>
                                          <p:attrName>style.visibility</p:attrName>
                                        </p:attrNameLst>
                                      </p:cBhvr>
                                      <p:to>
                                        <p:strVal val="visible"/>
                                      </p:to>
                                    </p:set>
                                    <p:animEffect transition="in" filter="box(out)">
                                      <p:cBhvr>
                                        <p:cTn id="12" dur="500"/>
                                        <p:tgtEl>
                                          <p:spTgt spid="4608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6083"/>
                                        </p:tgtEl>
                                        <p:attrNameLst>
                                          <p:attrName>style.visibility</p:attrName>
                                        </p:attrNameLst>
                                      </p:cBhvr>
                                      <p:to>
                                        <p:strVal val="visible"/>
                                      </p:to>
                                    </p:set>
                                    <p:animEffect transition="in" filter="box(out)">
                                      <p:cBhvr>
                                        <p:cTn id="17" dur="500"/>
                                        <p:tgtEl>
                                          <p:spTgt spid="46083"/>
                                        </p:tgtEl>
                                      </p:cBhvr>
                                    </p:animEffect>
                                  </p:childTnLst>
                                </p:cTn>
                              </p:par>
                            </p:childTnLst>
                          </p:cTn>
                        </p:par>
                        <p:par>
                          <p:cTn id="18" fill="hold">
                            <p:stCondLst>
                              <p:cond delay="500"/>
                            </p:stCondLst>
                            <p:childTnLst>
                              <p:par>
                                <p:cTn id="19" presetID="4" presetClass="entr" presetSubtype="32" fill="hold" grpId="0" nodeType="afterEffect">
                                  <p:stCondLst>
                                    <p:cond delay="1000"/>
                                  </p:stCondLst>
                                  <p:childTnLst>
                                    <p:set>
                                      <p:cBhvr>
                                        <p:cTn id="20" dur="1" fill="hold">
                                          <p:stCondLst>
                                            <p:cond delay="0"/>
                                          </p:stCondLst>
                                        </p:cTn>
                                        <p:tgtEl>
                                          <p:spTgt spid="46086"/>
                                        </p:tgtEl>
                                        <p:attrNameLst>
                                          <p:attrName>style.visibility</p:attrName>
                                        </p:attrNameLst>
                                      </p:cBhvr>
                                      <p:to>
                                        <p:strVal val="visible"/>
                                      </p:to>
                                    </p:set>
                                    <p:animEffect transition="in" filter="box(out)">
                                      <p:cBhvr>
                                        <p:cTn id="21" dur="500"/>
                                        <p:tgtEl>
                                          <p:spTgt spid="46086"/>
                                        </p:tgtEl>
                                      </p:cBhvr>
                                    </p:animEffect>
                                  </p:childTnLst>
                                </p:cTn>
                              </p:par>
                            </p:childTnLst>
                          </p:cTn>
                        </p:par>
                        <p:par>
                          <p:cTn id="22" fill="hold">
                            <p:stCondLst>
                              <p:cond delay="2000"/>
                            </p:stCondLst>
                            <p:childTnLst>
                              <p:par>
                                <p:cTn id="23" presetID="4" presetClass="entr" presetSubtype="32" fill="hold" grpId="0" nodeType="afterEffect">
                                  <p:stCondLst>
                                    <p:cond delay="1000"/>
                                  </p:stCondLst>
                                  <p:childTnLst>
                                    <p:set>
                                      <p:cBhvr>
                                        <p:cTn id="24" dur="1" fill="hold">
                                          <p:stCondLst>
                                            <p:cond delay="0"/>
                                          </p:stCondLst>
                                        </p:cTn>
                                        <p:tgtEl>
                                          <p:spTgt spid="46090"/>
                                        </p:tgtEl>
                                        <p:attrNameLst>
                                          <p:attrName>style.visibility</p:attrName>
                                        </p:attrNameLst>
                                      </p:cBhvr>
                                      <p:to>
                                        <p:strVal val="visible"/>
                                      </p:to>
                                    </p:set>
                                    <p:animEffect transition="in" filter="box(out)">
                                      <p:cBhvr>
                                        <p:cTn id="25" dur="500"/>
                                        <p:tgtEl>
                                          <p:spTgt spid="46090"/>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46084"/>
                                        </p:tgtEl>
                                        <p:attrNameLst>
                                          <p:attrName>style.visibility</p:attrName>
                                        </p:attrNameLst>
                                      </p:cBhvr>
                                      <p:to>
                                        <p:strVal val="visible"/>
                                      </p:to>
                                    </p:set>
                                    <p:animEffect transition="in" filter="box(out)">
                                      <p:cBhvr>
                                        <p:cTn id="30" dur="500"/>
                                        <p:tgtEl>
                                          <p:spTgt spid="46084"/>
                                        </p:tgtEl>
                                      </p:cBhvr>
                                    </p:animEffect>
                                  </p:childTnLst>
                                </p:cTn>
                              </p:par>
                            </p:childTnLst>
                          </p:cTn>
                        </p:par>
                        <p:par>
                          <p:cTn id="31" fill="hold">
                            <p:stCondLst>
                              <p:cond delay="500"/>
                            </p:stCondLst>
                            <p:childTnLst>
                              <p:par>
                                <p:cTn id="32" presetID="4" presetClass="entr" presetSubtype="32" fill="hold" grpId="0" nodeType="afterEffect">
                                  <p:stCondLst>
                                    <p:cond delay="0"/>
                                  </p:stCondLst>
                                  <p:childTnLst>
                                    <p:set>
                                      <p:cBhvr>
                                        <p:cTn id="33" dur="1" fill="hold">
                                          <p:stCondLst>
                                            <p:cond delay="0"/>
                                          </p:stCondLst>
                                        </p:cTn>
                                        <p:tgtEl>
                                          <p:spTgt spid="46088"/>
                                        </p:tgtEl>
                                        <p:attrNameLst>
                                          <p:attrName>style.visibility</p:attrName>
                                        </p:attrNameLst>
                                      </p:cBhvr>
                                      <p:to>
                                        <p:strVal val="visible"/>
                                      </p:to>
                                    </p:set>
                                    <p:animEffect transition="in" filter="box(out)">
                                      <p:cBhvr>
                                        <p:cTn id="34" dur="500"/>
                                        <p:tgtEl>
                                          <p:spTgt spid="46088"/>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32" fill="hold" grpId="0" nodeType="clickEffect">
                                  <p:stCondLst>
                                    <p:cond delay="0"/>
                                  </p:stCondLst>
                                  <p:childTnLst>
                                    <p:set>
                                      <p:cBhvr>
                                        <p:cTn id="38" dur="1" fill="hold">
                                          <p:stCondLst>
                                            <p:cond delay="0"/>
                                          </p:stCondLst>
                                        </p:cTn>
                                        <p:tgtEl>
                                          <p:spTgt spid="46085"/>
                                        </p:tgtEl>
                                        <p:attrNameLst>
                                          <p:attrName>style.visibility</p:attrName>
                                        </p:attrNameLst>
                                      </p:cBhvr>
                                      <p:to>
                                        <p:strVal val="visible"/>
                                      </p:to>
                                    </p:set>
                                    <p:animEffect transition="in" filter="box(out)">
                                      <p:cBhvr>
                                        <p:cTn id="39" dur="500"/>
                                        <p:tgtEl>
                                          <p:spTgt spid="46085"/>
                                        </p:tgtEl>
                                      </p:cBhvr>
                                    </p:animEffect>
                                  </p:childTnLst>
                                </p:cTn>
                              </p:par>
                            </p:childTnLst>
                          </p:cTn>
                        </p:par>
                        <p:par>
                          <p:cTn id="40" fill="hold">
                            <p:stCondLst>
                              <p:cond delay="500"/>
                            </p:stCondLst>
                            <p:childTnLst>
                              <p:par>
                                <p:cTn id="41" presetID="4" presetClass="entr" presetSubtype="32" fill="hold" grpId="0" nodeType="afterEffect">
                                  <p:stCondLst>
                                    <p:cond delay="0"/>
                                  </p:stCondLst>
                                  <p:childTnLst>
                                    <p:set>
                                      <p:cBhvr>
                                        <p:cTn id="42" dur="1" fill="hold">
                                          <p:stCondLst>
                                            <p:cond delay="0"/>
                                          </p:stCondLst>
                                        </p:cTn>
                                        <p:tgtEl>
                                          <p:spTgt spid="46089"/>
                                        </p:tgtEl>
                                        <p:attrNameLst>
                                          <p:attrName>style.visibility</p:attrName>
                                        </p:attrNameLst>
                                      </p:cBhvr>
                                      <p:to>
                                        <p:strVal val="visible"/>
                                      </p:to>
                                    </p:set>
                                    <p:animEffect transition="in" filter="box(out)">
                                      <p:cBhvr>
                                        <p:cTn id="43" dur="500"/>
                                        <p:tgtEl>
                                          <p:spTgt spid="46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uild="p" autoUpdateAnimBg="0" advAuto="0"/>
      <p:bldP spid="46083" grpId="0" animBg="1"/>
      <p:bldP spid="46084" grpId="0" animBg="1" autoUpdateAnimBg="0"/>
      <p:bldP spid="46085" grpId="0" animBg="1"/>
      <p:bldP spid="46086" grpId="0" animBg="1" autoUpdateAnimBg="0"/>
      <p:bldP spid="46087" grpId="0" animBg="1" autoUpdateAnimBg="0"/>
      <p:bldP spid="46088" grpId="0" animBg="1" autoUpdateAnimBg="0"/>
      <p:bldP spid="46089" grpId="0" animBg="1" autoUpdateAnimBg="0"/>
      <p:bldP spid="46090"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pt-BR" sz="3600"/>
              <a:t>CASO DA ESTÈE LAUDER COMPANIES INC. (COSMÉTICOS)</a:t>
            </a:r>
          </a:p>
        </p:txBody>
      </p:sp>
      <p:sp>
        <p:nvSpPr>
          <p:cNvPr id="48131" name="Rectangle 3"/>
          <p:cNvSpPr>
            <a:spLocks noGrp="1" noChangeArrowheads="1"/>
          </p:cNvSpPr>
          <p:nvPr>
            <p:ph type="body" idx="1"/>
          </p:nvPr>
        </p:nvSpPr>
        <p:spPr>
          <a:xfrm>
            <a:off x="304800" y="1752600"/>
            <a:ext cx="8534400" cy="4191000"/>
          </a:xfrm>
          <a:ln/>
        </p:spPr>
        <p:txBody>
          <a:bodyPr/>
          <a:lstStyle/>
          <a:p>
            <a:pPr>
              <a:lnSpc>
                <a:spcPct val="90000"/>
              </a:lnSpc>
            </a:pPr>
            <a:r>
              <a:rPr lang="pt-BR" sz="3000"/>
              <a:t>30% DO RETORNO=US$ 60 MI /ANO P/ LIXÃO</a:t>
            </a:r>
          </a:p>
          <a:p>
            <a:pPr>
              <a:lnSpc>
                <a:spcPct val="90000"/>
              </a:lnSpc>
            </a:pPr>
            <a:r>
              <a:rPr lang="pt-BR" sz="3000"/>
              <a:t>INVESTIMENTO = US$ 1,3 MI </a:t>
            </a:r>
          </a:p>
          <a:p>
            <a:pPr lvl="1">
              <a:lnSpc>
                <a:spcPct val="90000"/>
              </a:lnSpc>
            </a:pPr>
            <a:r>
              <a:rPr lang="pt-BR" sz="3000"/>
              <a:t>SCANNERS, FERRAMENTAS DE DECISÃO E ORACLE DATA WAREHOUSE </a:t>
            </a:r>
          </a:p>
          <a:p>
            <a:pPr lvl="1">
              <a:lnSpc>
                <a:spcPct val="90000"/>
              </a:lnSpc>
            </a:pPr>
            <a:r>
              <a:rPr lang="pt-BR" sz="3000"/>
              <a:t>TEMPO DE RETORNO DE  1,5 ANO</a:t>
            </a:r>
          </a:p>
          <a:p>
            <a:pPr>
              <a:lnSpc>
                <a:spcPct val="90000"/>
              </a:lnSpc>
            </a:pPr>
            <a:r>
              <a:rPr lang="pt-BR" sz="3000"/>
              <a:t>REDUÇÃO DE 50% DAS  PERDAS NO RETORNO</a:t>
            </a:r>
          </a:p>
          <a:p>
            <a:pPr>
              <a:lnSpc>
                <a:spcPct val="90000"/>
              </a:lnSpc>
            </a:pPr>
            <a:r>
              <a:rPr lang="pt-BR" sz="3000"/>
              <a:t>ATUALMENTE VENDE O “KNOW -HOW” EM LOG.REV.</a:t>
            </a: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blinds(horizontal)">
                                      <p:cBhvr>
                                        <p:cTn id="7" dur="500"/>
                                        <p:tgtEl>
                                          <p:spTgt spid="48130"/>
                                        </p:tgtEl>
                                      </p:cBhvr>
                                    </p:animEffect>
                                  </p:childTnLst>
                                </p:cTn>
                              </p:par>
                            </p:childTnLst>
                          </p:cTn>
                        </p:par>
                        <p:par>
                          <p:cTn id="8" fill="hold">
                            <p:stCondLst>
                              <p:cond delay="500"/>
                            </p:stCondLst>
                            <p:childTnLst>
                              <p:par>
                                <p:cTn id="9" presetID="4" presetClass="entr" presetSubtype="32" fill="hold" grpId="0" nodeType="afterEffect">
                                  <p:stCondLst>
                                    <p:cond delay="2000"/>
                                  </p:stCondLst>
                                  <p:childTnLst>
                                    <p:set>
                                      <p:cBhvr>
                                        <p:cTn id="10" dur="1" fill="hold">
                                          <p:stCondLst>
                                            <p:cond delay="0"/>
                                          </p:stCondLst>
                                        </p:cTn>
                                        <p:tgtEl>
                                          <p:spTgt spid="48131">
                                            <p:txEl>
                                              <p:pRg st="0" end="0"/>
                                            </p:txEl>
                                          </p:spTgt>
                                        </p:tgtEl>
                                        <p:attrNameLst>
                                          <p:attrName>style.visibility</p:attrName>
                                        </p:attrNameLst>
                                      </p:cBhvr>
                                      <p:to>
                                        <p:strVal val="visible"/>
                                      </p:to>
                                    </p:set>
                                    <p:animEffect transition="in" filter="box(out)">
                                      <p:cBhvr>
                                        <p:cTn id="11" dur="500"/>
                                        <p:tgtEl>
                                          <p:spTgt spid="48131">
                                            <p:txEl>
                                              <p:pRg st="0" end="0"/>
                                            </p:txEl>
                                          </p:spTgt>
                                        </p:tgtEl>
                                      </p:cBhvr>
                                    </p:animEffect>
                                  </p:childTnLst>
                                </p:cTn>
                              </p:par>
                            </p:childTnLst>
                          </p:cTn>
                        </p:par>
                        <p:par>
                          <p:cTn id="12" fill="hold">
                            <p:stCondLst>
                              <p:cond delay="3000"/>
                            </p:stCondLst>
                            <p:childTnLst>
                              <p:par>
                                <p:cTn id="13" presetID="4" presetClass="entr" presetSubtype="32" fill="hold" grpId="0" nodeType="afterEffect">
                                  <p:stCondLst>
                                    <p:cond delay="2000"/>
                                  </p:stCondLst>
                                  <p:childTnLst>
                                    <p:set>
                                      <p:cBhvr>
                                        <p:cTn id="14" dur="1" fill="hold">
                                          <p:stCondLst>
                                            <p:cond delay="0"/>
                                          </p:stCondLst>
                                        </p:cTn>
                                        <p:tgtEl>
                                          <p:spTgt spid="48131">
                                            <p:txEl>
                                              <p:pRg st="1" end="1"/>
                                            </p:txEl>
                                          </p:spTgt>
                                        </p:tgtEl>
                                        <p:attrNameLst>
                                          <p:attrName>style.visibility</p:attrName>
                                        </p:attrNameLst>
                                      </p:cBhvr>
                                      <p:to>
                                        <p:strVal val="visible"/>
                                      </p:to>
                                    </p:set>
                                    <p:animEffect transition="in" filter="box(out)">
                                      <p:cBhvr>
                                        <p:cTn id="15" dur="500"/>
                                        <p:tgtEl>
                                          <p:spTgt spid="48131">
                                            <p:txEl>
                                              <p:pRg st="1" end="1"/>
                                            </p:txEl>
                                          </p:spTgt>
                                        </p:tgtEl>
                                      </p:cBhvr>
                                    </p:animEffect>
                                  </p:childTnLst>
                                </p:cTn>
                              </p:par>
                            </p:childTnLst>
                          </p:cTn>
                        </p:par>
                        <p:par>
                          <p:cTn id="16" fill="hold">
                            <p:stCondLst>
                              <p:cond delay="5500"/>
                            </p:stCondLst>
                            <p:childTnLst>
                              <p:par>
                                <p:cTn id="17" presetID="4" presetClass="entr" presetSubtype="32" fill="hold" grpId="0" nodeType="afterEffect">
                                  <p:stCondLst>
                                    <p:cond delay="2000"/>
                                  </p:stCondLst>
                                  <p:childTnLst>
                                    <p:set>
                                      <p:cBhvr>
                                        <p:cTn id="18" dur="1" fill="hold">
                                          <p:stCondLst>
                                            <p:cond delay="0"/>
                                          </p:stCondLst>
                                        </p:cTn>
                                        <p:tgtEl>
                                          <p:spTgt spid="48131">
                                            <p:txEl>
                                              <p:pRg st="2" end="2"/>
                                            </p:txEl>
                                          </p:spTgt>
                                        </p:tgtEl>
                                        <p:attrNameLst>
                                          <p:attrName>style.visibility</p:attrName>
                                        </p:attrNameLst>
                                      </p:cBhvr>
                                      <p:to>
                                        <p:strVal val="visible"/>
                                      </p:to>
                                    </p:set>
                                    <p:animEffect transition="in" filter="box(out)">
                                      <p:cBhvr>
                                        <p:cTn id="19" dur="500"/>
                                        <p:tgtEl>
                                          <p:spTgt spid="48131">
                                            <p:txEl>
                                              <p:pRg st="2" end="2"/>
                                            </p:txEl>
                                          </p:spTgt>
                                        </p:tgtEl>
                                      </p:cBhvr>
                                    </p:animEffect>
                                  </p:childTnLst>
                                </p:cTn>
                              </p:par>
                            </p:childTnLst>
                          </p:cTn>
                        </p:par>
                        <p:par>
                          <p:cTn id="20" fill="hold">
                            <p:stCondLst>
                              <p:cond delay="8000"/>
                            </p:stCondLst>
                            <p:childTnLst>
                              <p:par>
                                <p:cTn id="21" presetID="4" presetClass="entr" presetSubtype="32" fill="hold" grpId="0" nodeType="afterEffect">
                                  <p:stCondLst>
                                    <p:cond delay="2000"/>
                                  </p:stCondLst>
                                  <p:childTnLst>
                                    <p:set>
                                      <p:cBhvr>
                                        <p:cTn id="22" dur="1" fill="hold">
                                          <p:stCondLst>
                                            <p:cond delay="0"/>
                                          </p:stCondLst>
                                        </p:cTn>
                                        <p:tgtEl>
                                          <p:spTgt spid="48131">
                                            <p:txEl>
                                              <p:pRg st="3" end="3"/>
                                            </p:txEl>
                                          </p:spTgt>
                                        </p:tgtEl>
                                        <p:attrNameLst>
                                          <p:attrName>style.visibility</p:attrName>
                                        </p:attrNameLst>
                                      </p:cBhvr>
                                      <p:to>
                                        <p:strVal val="visible"/>
                                      </p:to>
                                    </p:set>
                                    <p:animEffect transition="in" filter="box(out)">
                                      <p:cBhvr>
                                        <p:cTn id="23" dur="500"/>
                                        <p:tgtEl>
                                          <p:spTgt spid="48131">
                                            <p:txEl>
                                              <p:pRg st="3" end="3"/>
                                            </p:txEl>
                                          </p:spTgt>
                                        </p:tgtEl>
                                      </p:cBhvr>
                                    </p:animEffect>
                                  </p:childTnLst>
                                </p:cTn>
                              </p:par>
                            </p:childTnLst>
                          </p:cTn>
                        </p:par>
                        <p:par>
                          <p:cTn id="24" fill="hold">
                            <p:stCondLst>
                              <p:cond delay="10500"/>
                            </p:stCondLst>
                            <p:childTnLst>
                              <p:par>
                                <p:cTn id="25" presetID="4" presetClass="entr" presetSubtype="32" fill="hold" grpId="0" nodeType="afterEffect">
                                  <p:stCondLst>
                                    <p:cond delay="2000"/>
                                  </p:stCondLst>
                                  <p:childTnLst>
                                    <p:set>
                                      <p:cBhvr>
                                        <p:cTn id="26" dur="1" fill="hold">
                                          <p:stCondLst>
                                            <p:cond delay="0"/>
                                          </p:stCondLst>
                                        </p:cTn>
                                        <p:tgtEl>
                                          <p:spTgt spid="48131">
                                            <p:txEl>
                                              <p:pRg st="4" end="4"/>
                                            </p:txEl>
                                          </p:spTgt>
                                        </p:tgtEl>
                                        <p:attrNameLst>
                                          <p:attrName>style.visibility</p:attrName>
                                        </p:attrNameLst>
                                      </p:cBhvr>
                                      <p:to>
                                        <p:strVal val="visible"/>
                                      </p:to>
                                    </p:set>
                                    <p:animEffect transition="in" filter="box(out)">
                                      <p:cBhvr>
                                        <p:cTn id="27" dur="500"/>
                                        <p:tgtEl>
                                          <p:spTgt spid="48131">
                                            <p:txEl>
                                              <p:pRg st="4" end="4"/>
                                            </p:txEl>
                                          </p:spTgt>
                                        </p:tgtEl>
                                      </p:cBhvr>
                                    </p:animEffect>
                                  </p:childTnLst>
                                </p:cTn>
                              </p:par>
                            </p:childTnLst>
                          </p:cTn>
                        </p:par>
                        <p:par>
                          <p:cTn id="28" fill="hold">
                            <p:stCondLst>
                              <p:cond delay="13000"/>
                            </p:stCondLst>
                            <p:childTnLst>
                              <p:par>
                                <p:cTn id="29" presetID="4" presetClass="entr" presetSubtype="32" fill="hold" grpId="0" nodeType="afterEffect">
                                  <p:stCondLst>
                                    <p:cond delay="2000"/>
                                  </p:stCondLst>
                                  <p:childTnLst>
                                    <p:set>
                                      <p:cBhvr>
                                        <p:cTn id="30" dur="1" fill="hold">
                                          <p:stCondLst>
                                            <p:cond delay="0"/>
                                          </p:stCondLst>
                                        </p:cTn>
                                        <p:tgtEl>
                                          <p:spTgt spid="48131">
                                            <p:txEl>
                                              <p:pRg st="5" end="5"/>
                                            </p:txEl>
                                          </p:spTgt>
                                        </p:tgtEl>
                                        <p:attrNameLst>
                                          <p:attrName>style.visibility</p:attrName>
                                        </p:attrNameLst>
                                      </p:cBhvr>
                                      <p:to>
                                        <p:strVal val="visible"/>
                                      </p:to>
                                    </p:set>
                                    <p:animEffect transition="in" filter="box(out)">
                                      <p:cBhvr>
                                        <p:cTn id="31" dur="500"/>
                                        <p:tgtEl>
                                          <p:spTgt spid="481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autoUpdateAnimBg="0"/>
      <p:bldP spid="48131" grpId="0" build="p" bldLvl="2" autoUpdateAnimBg="0" advAuto="200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762000" y="457200"/>
            <a:ext cx="8382000" cy="811213"/>
          </a:xfrm>
        </p:spPr>
        <p:txBody>
          <a:bodyPr/>
          <a:lstStyle/>
          <a:p>
            <a:r>
              <a:rPr lang="pt-BR" sz="3600"/>
              <a:t>FLUXOS REVERSOS </a:t>
            </a:r>
            <a:br>
              <a:rPr lang="pt-BR" sz="3600"/>
            </a:br>
            <a:r>
              <a:rPr lang="pt-BR" sz="3600"/>
              <a:t> PÓS - VENDA  E  PÓS - CONSUMO</a:t>
            </a:r>
          </a:p>
        </p:txBody>
      </p:sp>
      <p:sp>
        <p:nvSpPr>
          <p:cNvPr id="50179" name="Text Box 3"/>
          <p:cNvSpPr txBox="1">
            <a:spLocks noChangeArrowheads="1"/>
          </p:cNvSpPr>
          <p:nvPr/>
        </p:nvSpPr>
        <p:spPr bwMode="auto">
          <a:xfrm>
            <a:off x="1371600" y="1752600"/>
            <a:ext cx="21336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BENS DE PÓS -VENDA</a:t>
            </a:r>
          </a:p>
        </p:txBody>
      </p:sp>
      <p:sp>
        <p:nvSpPr>
          <p:cNvPr id="50180" name="Text Box 4"/>
          <p:cNvSpPr txBox="1">
            <a:spLocks noChangeArrowheads="1"/>
          </p:cNvSpPr>
          <p:nvPr/>
        </p:nvSpPr>
        <p:spPr bwMode="auto">
          <a:xfrm>
            <a:off x="1600200" y="2438400"/>
            <a:ext cx="15240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COMERCIAL</a:t>
            </a:r>
          </a:p>
        </p:txBody>
      </p:sp>
      <p:sp>
        <p:nvSpPr>
          <p:cNvPr id="50181" name="Text Box 5"/>
          <p:cNvSpPr txBox="1">
            <a:spLocks noChangeArrowheads="1"/>
          </p:cNvSpPr>
          <p:nvPr/>
        </p:nvSpPr>
        <p:spPr bwMode="auto">
          <a:xfrm>
            <a:off x="228600" y="2438400"/>
            <a:ext cx="12954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QUALIDADE</a:t>
            </a:r>
          </a:p>
        </p:txBody>
      </p:sp>
      <p:sp>
        <p:nvSpPr>
          <p:cNvPr id="50182" name="Text Box 6"/>
          <p:cNvSpPr txBox="1">
            <a:spLocks noChangeArrowheads="1"/>
          </p:cNvSpPr>
          <p:nvPr/>
        </p:nvSpPr>
        <p:spPr bwMode="auto">
          <a:xfrm>
            <a:off x="3200400" y="2438400"/>
            <a:ext cx="1752600" cy="527050"/>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SUBSTITUIÇÃO COMPONENTES</a:t>
            </a:r>
          </a:p>
        </p:txBody>
      </p:sp>
      <p:sp>
        <p:nvSpPr>
          <p:cNvPr id="50183" name="Text Box 7"/>
          <p:cNvSpPr txBox="1">
            <a:spLocks noChangeArrowheads="1"/>
          </p:cNvSpPr>
          <p:nvPr/>
        </p:nvSpPr>
        <p:spPr bwMode="auto">
          <a:xfrm>
            <a:off x="5410200" y="1752600"/>
            <a:ext cx="24384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BENS DE PÓS -CONSUMO </a:t>
            </a:r>
          </a:p>
        </p:txBody>
      </p:sp>
      <p:sp>
        <p:nvSpPr>
          <p:cNvPr id="50184" name="Text Box 8"/>
          <p:cNvSpPr txBox="1">
            <a:spLocks noChangeArrowheads="1"/>
          </p:cNvSpPr>
          <p:nvPr/>
        </p:nvSpPr>
        <p:spPr bwMode="auto">
          <a:xfrm>
            <a:off x="5181600" y="2438400"/>
            <a:ext cx="1676400" cy="527050"/>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FIM DE VIDA ÚTIL</a:t>
            </a:r>
          </a:p>
        </p:txBody>
      </p:sp>
      <p:sp>
        <p:nvSpPr>
          <p:cNvPr id="50185" name="Text Box 9"/>
          <p:cNvSpPr txBox="1">
            <a:spLocks noChangeArrowheads="1"/>
          </p:cNvSpPr>
          <p:nvPr/>
        </p:nvSpPr>
        <p:spPr bwMode="auto">
          <a:xfrm>
            <a:off x="7010400" y="2438400"/>
            <a:ext cx="1676400" cy="527050"/>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EM CONDIÇÕES DE USO </a:t>
            </a:r>
          </a:p>
        </p:txBody>
      </p:sp>
      <p:sp>
        <p:nvSpPr>
          <p:cNvPr id="50186" name="Text Box 10"/>
          <p:cNvSpPr txBox="1">
            <a:spLocks noChangeArrowheads="1"/>
          </p:cNvSpPr>
          <p:nvPr/>
        </p:nvSpPr>
        <p:spPr bwMode="auto">
          <a:xfrm>
            <a:off x="1676400" y="3429000"/>
            <a:ext cx="12192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ESTOQUE</a:t>
            </a:r>
          </a:p>
        </p:txBody>
      </p:sp>
      <p:sp>
        <p:nvSpPr>
          <p:cNvPr id="50187" name="Text Box 11"/>
          <p:cNvSpPr txBox="1">
            <a:spLocks noChangeArrowheads="1"/>
          </p:cNvSpPr>
          <p:nvPr/>
        </p:nvSpPr>
        <p:spPr bwMode="auto">
          <a:xfrm>
            <a:off x="228600" y="3276600"/>
            <a:ext cx="1371600" cy="527050"/>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CONSERTO / RERFORMA</a:t>
            </a:r>
          </a:p>
        </p:txBody>
      </p:sp>
      <p:sp>
        <p:nvSpPr>
          <p:cNvPr id="50188" name="Text Box 12"/>
          <p:cNvSpPr txBox="1">
            <a:spLocks noChangeArrowheads="1"/>
          </p:cNvSpPr>
          <p:nvPr/>
        </p:nvSpPr>
        <p:spPr bwMode="auto">
          <a:xfrm>
            <a:off x="2971800" y="3276600"/>
            <a:ext cx="12192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VALIDADE</a:t>
            </a:r>
          </a:p>
        </p:txBody>
      </p:sp>
      <p:sp>
        <p:nvSpPr>
          <p:cNvPr id="50189" name="Text Box 13"/>
          <p:cNvSpPr txBox="1">
            <a:spLocks noChangeArrowheads="1"/>
          </p:cNvSpPr>
          <p:nvPr/>
        </p:nvSpPr>
        <p:spPr bwMode="auto">
          <a:xfrm>
            <a:off x="228600" y="4343400"/>
            <a:ext cx="2133600" cy="527050"/>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RETORNO AO CICLO DE NEGÓCIOS </a:t>
            </a:r>
          </a:p>
        </p:txBody>
      </p:sp>
      <p:sp>
        <p:nvSpPr>
          <p:cNvPr id="50190" name="Text Box 14"/>
          <p:cNvSpPr txBox="1">
            <a:spLocks noChangeArrowheads="1"/>
          </p:cNvSpPr>
          <p:nvPr/>
        </p:nvSpPr>
        <p:spPr bwMode="auto">
          <a:xfrm>
            <a:off x="228600" y="4876800"/>
            <a:ext cx="2133600" cy="73977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MERCADO SECUNDÁRIO DE PRODUTOS  </a:t>
            </a:r>
          </a:p>
        </p:txBody>
      </p:sp>
      <p:sp>
        <p:nvSpPr>
          <p:cNvPr id="50191" name="AutoShape 15"/>
          <p:cNvSpPr>
            <a:spLocks noChangeArrowheads="1"/>
          </p:cNvSpPr>
          <p:nvPr/>
        </p:nvSpPr>
        <p:spPr bwMode="auto">
          <a:xfrm>
            <a:off x="2286000" y="2133600"/>
            <a:ext cx="228600" cy="304800"/>
          </a:xfrm>
          <a:prstGeom prst="downArrow">
            <a:avLst>
              <a:gd name="adj1" fmla="val 50000"/>
              <a:gd name="adj2" fmla="val 33333"/>
            </a:avLst>
          </a:prstGeom>
          <a:solidFill>
            <a:srgbClr val="CCECFF"/>
          </a:solidFill>
          <a:ln w="9525">
            <a:solidFill>
              <a:schemeClr val="tx1"/>
            </a:solidFill>
            <a:miter lim="800000"/>
            <a:headEnd/>
            <a:tailEnd/>
          </a:ln>
          <a:effectLst/>
        </p:spPr>
        <p:txBody>
          <a:bodyPr wrap="none" anchor="ctr"/>
          <a:lstStyle/>
          <a:p>
            <a:endParaRPr lang="pt-BR"/>
          </a:p>
        </p:txBody>
      </p:sp>
      <p:sp>
        <p:nvSpPr>
          <p:cNvPr id="50192" name="AutoShape 16"/>
          <p:cNvSpPr>
            <a:spLocks noChangeArrowheads="1"/>
          </p:cNvSpPr>
          <p:nvPr/>
        </p:nvSpPr>
        <p:spPr bwMode="auto">
          <a:xfrm rot="3101880">
            <a:off x="1333500" y="2095500"/>
            <a:ext cx="228600" cy="304800"/>
          </a:xfrm>
          <a:prstGeom prst="downArrow">
            <a:avLst>
              <a:gd name="adj1" fmla="val 50000"/>
              <a:gd name="adj2" fmla="val 33333"/>
            </a:avLst>
          </a:prstGeom>
          <a:solidFill>
            <a:srgbClr val="CCECFF"/>
          </a:solidFill>
          <a:ln w="9525">
            <a:solidFill>
              <a:schemeClr val="tx1"/>
            </a:solidFill>
            <a:miter lim="800000"/>
            <a:headEnd/>
            <a:tailEnd/>
          </a:ln>
          <a:effectLst/>
        </p:spPr>
        <p:txBody>
          <a:bodyPr wrap="none" anchor="ctr"/>
          <a:lstStyle/>
          <a:p>
            <a:endParaRPr lang="pt-BR"/>
          </a:p>
        </p:txBody>
      </p:sp>
      <p:sp>
        <p:nvSpPr>
          <p:cNvPr id="50193" name="AutoShape 17"/>
          <p:cNvSpPr>
            <a:spLocks noChangeArrowheads="1"/>
          </p:cNvSpPr>
          <p:nvPr/>
        </p:nvSpPr>
        <p:spPr bwMode="auto">
          <a:xfrm rot="-2501583">
            <a:off x="3276600" y="2057400"/>
            <a:ext cx="228600" cy="304800"/>
          </a:xfrm>
          <a:prstGeom prst="downArrow">
            <a:avLst>
              <a:gd name="adj1" fmla="val 50000"/>
              <a:gd name="adj2" fmla="val 33333"/>
            </a:avLst>
          </a:prstGeom>
          <a:solidFill>
            <a:srgbClr val="CCECFF"/>
          </a:solidFill>
          <a:ln w="9525">
            <a:solidFill>
              <a:schemeClr val="tx1"/>
            </a:solidFill>
            <a:miter lim="800000"/>
            <a:headEnd/>
            <a:tailEnd/>
          </a:ln>
          <a:effectLst/>
        </p:spPr>
        <p:txBody>
          <a:bodyPr wrap="none" anchor="ctr"/>
          <a:lstStyle/>
          <a:p>
            <a:endParaRPr lang="pt-BR"/>
          </a:p>
        </p:txBody>
      </p:sp>
      <p:sp>
        <p:nvSpPr>
          <p:cNvPr id="50194" name="AutoShape 18"/>
          <p:cNvSpPr>
            <a:spLocks noChangeArrowheads="1"/>
          </p:cNvSpPr>
          <p:nvPr/>
        </p:nvSpPr>
        <p:spPr bwMode="auto">
          <a:xfrm rot="-1503456">
            <a:off x="7162800" y="2057400"/>
            <a:ext cx="228600" cy="304800"/>
          </a:xfrm>
          <a:prstGeom prst="downArrow">
            <a:avLst>
              <a:gd name="adj1" fmla="val 50000"/>
              <a:gd name="adj2" fmla="val 33333"/>
            </a:avLst>
          </a:prstGeom>
          <a:solidFill>
            <a:srgbClr val="CCECFF"/>
          </a:solidFill>
          <a:ln w="9525">
            <a:solidFill>
              <a:schemeClr val="tx1"/>
            </a:solidFill>
            <a:miter lim="800000"/>
            <a:headEnd/>
            <a:tailEnd/>
          </a:ln>
          <a:effectLst/>
        </p:spPr>
        <p:txBody>
          <a:bodyPr wrap="none" anchor="ctr"/>
          <a:lstStyle/>
          <a:p>
            <a:endParaRPr lang="pt-BR"/>
          </a:p>
        </p:txBody>
      </p:sp>
      <p:sp>
        <p:nvSpPr>
          <p:cNvPr id="50195" name="AutoShape 19"/>
          <p:cNvSpPr>
            <a:spLocks noChangeArrowheads="1"/>
          </p:cNvSpPr>
          <p:nvPr/>
        </p:nvSpPr>
        <p:spPr bwMode="auto">
          <a:xfrm rot="2393845">
            <a:off x="5867400" y="2133600"/>
            <a:ext cx="228600" cy="304800"/>
          </a:xfrm>
          <a:prstGeom prst="downArrow">
            <a:avLst>
              <a:gd name="adj1" fmla="val 50000"/>
              <a:gd name="adj2" fmla="val 33333"/>
            </a:avLst>
          </a:prstGeom>
          <a:solidFill>
            <a:srgbClr val="CCECFF"/>
          </a:solidFill>
          <a:ln w="9525">
            <a:solidFill>
              <a:schemeClr val="tx1"/>
            </a:solidFill>
            <a:miter lim="800000"/>
            <a:headEnd/>
            <a:tailEnd/>
          </a:ln>
          <a:effectLst/>
        </p:spPr>
        <p:txBody>
          <a:bodyPr wrap="none" anchor="ctr"/>
          <a:lstStyle/>
          <a:p>
            <a:endParaRPr lang="pt-BR"/>
          </a:p>
        </p:txBody>
      </p:sp>
      <p:sp>
        <p:nvSpPr>
          <p:cNvPr id="50196" name="AutoShape 20"/>
          <p:cNvSpPr>
            <a:spLocks noChangeArrowheads="1"/>
          </p:cNvSpPr>
          <p:nvPr/>
        </p:nvSpPr>
        <p:spPr bwMode="auto">
          <a:xfrm>
            <a:off x="2133600" y="2819400"/>
            <a:ext cx="228600" cy="533400"/>
          </a:xfrm>
          <a:prstGeom prst="downArrow">
            <a:avLst>
              <a:gd name="adj1" fmla="val 50000"/>
              <a:gd name="adj2" fmla="val 58333"/>
            </a:avLst>
          </a:prstGeom>
          <a:solidFill>
            <a:srgbClr val="CCECFF"/>
          </a:solidFill>
          <a:ln w="9525">
            <a:solidFill>
              <a:schemeClr val="tx1"/>
            </a:solidFill>
            <a:miter lim="800000"/>
            <a:headEnd/>
            <a:tailEnd/>
          </a:ln>
          <a:effectLst/>
        </p:spPr>
        <p:txBody>
          <a:bodyPr wrap="none" anchor="ctr"/>
          <a:lstStyle/>
          <a:p>
            <a:endParaRPr lang="pt-BR"/>
          </a:p>
        </p:txBody>
      </p:sp>
      <p:sp>
        <p:nvSpPr>
          <p:cNvPr id="50197" name="AutoShape 21"/>
          <p:cNvSpPr>
            <a:spLocks noChangeArrowheads="1"/>
          </p:cNvSpPr>
          <p:nvPr/>
        </p:nvSpPr>
        <p:spPr bwMode="auto">
          <a:xfrm rot="-2501583">
            <a:off x="2868613" y="2798763"/>
            <a:ext cx="228600" cy="457200"/>
          </a:xfrm>
          <a:prstGeom prst="downArrow">
            <a:avLst>
              <a:gd name="adj1" fmla="val 50000"/>
              <a:gd name="adj2" fmla="val 50000"/>
            </a:avLst>
          </a:prstGeom>
          <a:solidFill>
            <a:srgbClr val="CCECFF"/>
          </a:solidFill>
          <a:ln w="9525">
            <a:solidFill>
              <a:schemeClr val="tx1"/>
            </a:solidFill>
            <a:miter lim="800000"/>
            <a:headEnd/>
            <a:tailEnd/>
          </a:ln>
          <a:effectLst/>
        </p:spPr>
        <p:txBody>
          <a:bodyPr wrap="none" anchor="ctr"/>
          <a:lstStyle/>
          <a:p>
            <a:endParaRPr lang="pt-BR"/>
          </a:p>
        </p:txBody>
      </p:sp>
      <p:sp>
        <p:nvSpPr>
          <p:cNvPr id="50198" name="AutoShape 22"/>
          <p:cNvSpPr>
            <a:spLocks noChangeArrowheads="1"/>
          </p:cNvSpPr>
          <p:nvPr/>
        </p:nvSpPr>
        <p:spPr bwMode="auto">
          <a:xfrm>
            <a:off x="1143000" y="3886200"/>
            <a:ext cx="838200" cy="304800"/>
          </a:xfrm>
          <a:prstGeom prst="downArrow">
            <a:avLst>
              <a:gd name="adj1" fmla="val 50000"/>
              <a:gd name="adj2" fmla="val 25000"/>
            </a:avLst>
          </a:prstGeom>
          <a:solidFill>
            <a:srgbClr val="CCECFF"/>
          </a:solidFill>
          <a:ln w="9525">
            <a:solidFill>
              <a:schemeClr val="tx1"/>
            </a:solidFill>
            <a:miter lim="800000"/>
            <a:headEnd/>
            <a:tailEnd/>
          </a:ln>
          <a:effectLst/>
        </p:spPr>
        <p:txBody>
          <a:bodyPr wrap="none" anchor="ctr"/>
          <a:lstStyle/>
          <a:p>
            <a:endParaRPr lang="pt-BR"/>
          </a:p>
        </p:txBody>
      </p:sp>
      <p:sp>
        <p:nvSpPr>
          <p:cNvPr id="50199" name="Text Box 23"/>
          <p:cNvSpPr txBox="1">
            <a:spLocks noChangeArrowheads="1"/>
          </p:cNvSpPr>
          <p:nvPr/>
        </p:nvSpPr>
        <p:spPr bwMode="auto">
          <a:xfrm>
            <a:off x="2590800" y="5257800"/>
            <a:ext cx="1371600" cy="527050"/>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DISPOSIÇÃO FINAL</a:t>
            </a:r>
          </a:p>
        </p:txBody>
      </p:sp>
      <p:sp>
        <p:nvSpPr>
          <p:cNvPr id="50200" name="AutoShape 24"/>
          <p:cNvSpPr>
            <a:spLocks noChangeArrowheads="1"/>
          </p:cNvSpPr>
          <p:nvPr/>
        </p:nvSpPr>
        <p:spPr bwMode="auto">
          <a:xfrm>
            <a:off x="4267200" y="4419600"/>
            <a:ext cx="685800" cy="457200"/>
          </a:xfrm>
          <a:prstGeom prst="downArrow">
            <a:avLst>
              <a:gd name="adj1" fmla="val 50000"/>
              <a:gd name="adj2" fmla="val 25000"/>
            </a:avLst>
          </a:prstGeom>
          <a:solidFill>
            <a:srgbClr val="CCECFF"/>
          </a:solidFill>
          <a:ln w="9525">
            <a:solidFill>
              <a:schemeClr val="tx1"/>
            </a:solidFill>
            <a:miter lim="800000"/>
            <a:headEnd/>
            <a:tailEnd/>
          </a:ln>
          <a:effectLst/>
        </p:spPr>
        <p:txBody>
          <a:bodyPr wrap="none" anchor="ctr"/>
          <a:lstStyle/>
          <a:p>
            <a:endParaRPr lang="pt-BR"/>
          </a:p>
        </p:txBody>
      </p:sp>
      <p:sp>
        <p:nvSpPr>
          <p:cNvPr id="50201" name="AutoShape 25"/>
          <p:cNvSpPr>
            <a:spLocks noChangeArrowheads="1"/>
          </p:cNvSpPr>
          <p:nvPr/>
        </p:nvSpPr>
        <p:spPr bwMode="auto">
          <a:xfrm>
            <a:off x="762000" y="2819400"/>
            <a:ext cx="228600" cy="381000"/>
          </a:xfrm>
          <a:prstGeom prst="downArrow">
            <a:avLst>
              <a:gd name="adj1" fmla="val 50000"/>
              <a:gd name="adj2" fmla="val 41667"/>
            </a:avLst>
          </a:prstGeom>
          <a:solidFill>
            <a:srgbClr val="CCECFF"/>
          </a:solidFill>
          <a:ln w="9525">
            <a:solidFill>
              <a:schemeClr val="tx1"/>
            </a:solidFill>
            <a:miter lim="800000"/>
            <a:headEnd/>
            <a:tailEnd/>
          </a:ln>
          <a:effectLst/>
        </p:spPr>
        <p:txBody>
          <a:bodyPr wrap="none" anchor="ctr"/>
          <a:lstStyle/>
          <a:p>
            <a:endParaRPr lang="pt-BR"/>
          </a:p>
        </p:txBody>
      </p:sp>
      <p:sp>
        <p:nvSpPr>
          <p:cNvPr id="50202" name="Text Box 26"/>
          <p:cNvSpPr txBox="1">
            <a:spLocks noChangeArrowheads="1"/>
          </p:cNvSpPr>
          <p:nvPr/>
        </p:nvSpPr>
        <p:spPr bwMode="auto">
          <a:xfrm>
            <a:off x="3505200" y="3962400"/>
            <a:ext cx="15240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RECICLAGEM </a:t>
            </a:r>
          </a:p>
        </p:txBody>
      </p:sp>
      <p:sp>
        <p:nvSpPr>
          <p:cNvPr id="50203" name="Text Box 27"/>
          <p:cNvSpPr txBox="1">
            <a:spLocks noChangeArrowheads="1"/>
          </p:cNvSpPr>
          <p:nvPr/>
        </p:nvSpPr>
        <p:spPr bwMode="auto">
          <a:xfrm>
            <a:off x="5181600" y="3276600"/>
            <a:ext cx="16002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COMPONENTES </a:t>
            </a:r>
          </a:p>
        </p:txBody>
      </p:sp>
      <p:sp>
        <p:nvSpPr>
          <p:cNvPr id="50204" name="Text Box 28"/>
          <p:cNvSpPr txBox="1">
            <a:spLocks noChangeArrowheads="1"/>
          </p:cNvSpPr>
          <p:nvPr/>
        </p:nvSpPr>
        <p:spPr bwMode="auto">
          <a:xfrm>
            <a:off x="5257800" y="2971800"/>
            <a:ext cx="15240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DESMANCHE </a:t>
            </a:r>
          </a:p>
        </p:txBody>
      </p:sp>
      <p:sp>
        <p:nvSpPr>
          <p:cNvPr id="50205" name="Text Box 29"/>
          <p:cNvSpPr txBox="1">
            <a:spLocks noChangeArrowheads="1"/>
          </p:cNvSpPr>
          <p:nvPr/>
        </p:nvSpPr>
        <p:spPr bwMode="auto">
          <a:xfrm>
            <a:off x="5105400" y="3581400"/>
            <a:ext cx="17526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REMANUFATURA </a:t>
            </a:r>
          </a:p>
        </p:txBody>
      </p:sp>
      <p:sp>
        <p:nvSpPr>
          <p:cNvPr id="50206" name="Line 30"/>
          <p:cNvSpPr>
            <a:spLocks noChangeShapeType="1"/>
          </p:cNvSpPr>
          <p:nvPr/>
        </p:nvSpPr>
        <p:spPr bwMode="auto">
          <a:xfrm flipH="1">
            <a:off x="4343400" y="2971800"/>
            <a:ext cx="0" cy="990600"/>
          </a:xfrm>
          <a:prstGeom prst="line">
            <a:avLst/>
          </a:prstGeom>
          <a:noFill/>
          <a:ln w="38100">
            <a:solidFill>
              <a:schemeClr val="tx1"/>
            </a:solidFill>
            <a:round/>
            <a:headEnd/>
            <a:tailEnd type="triangle" w="med" len="med"/>
          </a:ln>
          <a:effectLst/>
        </p:spPr>
        <p:txBody>
          <a:bodyPr wrap="none" anchor="ctr"/>
          <a:lstStyle/>
          <a:p>
            <a:endParaRPr lang="pt-BR"/>
          </a:p>
        </p:txBody>
      </p:sp>
      <p:sp>
        <p:nvSpPr>
          <p:cNvPr id="50207" name="Text Box 31"/>
          <p:cNvSpPr txBox="1">
            <a:spLocks noChangeArrowheads="1"/>
          </p:cNvSpPr>
          <p:nvPr/>
        </p:nvSpPr>
        <p:spPr bwMode="auto">
          <a:xfrm>
            <a:off x="5105400" y="3886200"/>
            <a:ext cx="1752600" cy="73977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MERCADO SECUNDÁRIO DE COMPONENTES</a:t>
            </a:r>
          </a:p>
        </p:txBody>
      </p:sp>
      <p:sp>
        <p:nvSpPr>
          <p:cNvPr id="50208" name="Text Box 32"/>
          <p:cNvSpPr txBox="1">
            <a:spLocks noChangeArrowheads="1"/>
          </p:cNvSpPr>
          <p:nvPr/>
        </p:nvSpPr>
        <p:spPr bwMode="auto">
          <a:xfrm>
            <a:off x="7086600" y="3276600"/>
            <a:ext cx="1524000" cy="527050"/>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MERCADO DE 2ª MÃO</a:t>
            </a:r>
          </a:p>
        </p:txBody>
      </p:sp>
      <p:sp>
        <p:nvSpPr>
          <p:cNvPr id="50209" name="Text Box 33"/>
          <p:cNvSpPr txBox="1">
            <a:spLocks noChangeArrowheads="1"/>
          </p:cNvSpPr>
          <p:nvPr/>
        </p:nvSpPr>
        <p:spPr bwMode="auto">
          <a:xfrm>
            <a:off x="7086600" y="2971800"/>
            <a:ext cx="1524000" cy="3143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REUSO</a:t>
            </a:r>
          </a:p>
        </p:txBody>
      </p:sp>
      <p:sp>
        <p:nvSpPr>
          <p:cNvPr id="50210" name="Text Box 34"/>
          <p:cNvSpPr txBox="1">
            <a:spLocks noChangeArrowheads="1"/>
          </p:cNvSpPr>
          <p:nvPr/>
        </p:nvSpPr>
        <p:spPr bwMode="auto">
          <a:xfrm>
            <a:off x="4191000" y="5105400"/>
            <a:ext cx="1828800" cy="73977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p:spPr>
        <p:txBody>
          <a:bodyPr>
            <a:spAutoFit/>
          </a:bodyPr>
          <a:lstStyle/>
          <a:p>
            <a:pPr algn="ctr" eaLnBrk="0" hangingPunct="0">
              <a:spcBef>
                <a:spcPct val="50000"/>
              </a:spcBef>
            </a:pPr>
            <a:r>
              <a:rPr lang="pt-BR" sz="1400" b="1">
                <a:latin typeface="Times New Roman" pitchFamily="18" charset="0"/>
              </a:rPr>
              <a:t>MERCADO SECUNDÁRIO DE MAT. PRIMAS</a:t>
            </a:r>
          </a:p>
        </p:txBody>
      </p:sp>
      <p:sp>
        <p:nvSpPr>
          <p:cNvPr id="50211" name="Line 35"/>
          <p:cNvSpPr>
            <a:spLocks noChangeShapeType="1"/>
          </p:cNvSpPr>
          <p:nvPr/>
        </p:nvSpPr>
        <p:spPr bwMode="auto">
          <a:xfrm flipH="1">
            <a:off x="3352800" y="3657600"/>
            <a:ext cx="0" cy="1600200"/>
          </a:xfrm>
          <a:prstGeom prst="line">
            <a:avLst/>
          </a:prstGeom>
          <a:noFill/>
          <a:ln w="38100">
            <a:solidFill>
              <a:schemeClr val="tx1"/>
            </a:solidFill>
            <a:round/>
            <a:headEnd/>
            <a:tailEnd type="triangle" w="med" len="med"/>
          </a:ln>
          <a:effectLst/>
        </p:spPr>
        <p:txBody>
          <a:bodyPr wrap="none" anchor="ctr"/>
          <a:lstStyle/>
          <a:p>
            <a:endParaRPr lang="pt-BR"/>
          </a:p>
        </p:txBody>
      </p:sp>
      <p:sp>
        <p:nvSpPr>
          <p:cNvPr id="50212" name="Line 36"/>
          <p:cNvSpPr>
            <a:spLocks noChangeShapeType="1"/>
          </p:cNvSpPr>
          <p:nvPr/>
        </p:nvSpPr>
        <p:spPr bwMode="auto">
          <a:xfrm flipH="1">
            <a:off x="4495800" y="3200400"/>
            <a:ext cx="0" cy="762000"/>
          </a:xfrm>
          <a:prstGeom prst="line">
            <a:avLst/>
          </a:prstGeom>
          <a:noFill/>
          <a:ln w="38100">
            <a:solidFill>
              <a:schemeClr val="tx1"/>
            </a:solidFill>
            <a:round/>
            <a:headEnd/>
            <a:tailEnd type="triangle" w="med" len="med"/>
          </a:ln>
          <a:effectLst/>
        </p:spPr>
        <p:txBody>
          <a:bodyPr wrap="none" anchor="ctr"/>
          <a:lstStyle/>
          <a:p>
            <a:endParaRPr lang="pt-BR"/>
          </a:p>
        </p:txBody>
      </p:sp>
      <p:sp>
        <p:nvSpPr>
          <p:cNvPr id="50213" name="Line 37"/>
          <p:cNvSpPr>
            <a:spLocks noChangeShapeType="1"/>
          </p:cNvSpPr>
          <p:nvPr/>
        </p:nvSpPr>
        <p:spPr bwMode="auto">
          <a:xfrm>
            <a:off x="990600" y="3124200"/>
            <a:ext cx="4267200" cy="0"/>
          </a:xfrm>
          <a:prstGeom prst="line">
            <a:avLst/>
          </a:prstGeom>
          <a:noFill/>
          <a:ln w="38100">
            <a:solidFill>
              <a:schemeClr val="tx1"/>
            </a:solidFill>
            <a:round/>
            <a:headEnd/>
            <a:tailEnd type="triangle" w="med" len="med"/>
          </a:ln>
          <a:effectLst/>
        </p:spPr>
        <p:txBody>
          <a:bodyPr wrap="none" anchor="ctr"/>
          <a:lstStyle/>
          <a:p>
            <a:endParaRPr lang="pt-BR"/>
          </a:p>
        </p:txBody>
      </p:sp>
      <p:sp>
        <p:nvSpPr>
          <p:cNvPr id="50214" name="Line 38"/>
          <p:cNvSpPr>
            <a:spLocks noChangeShapeType="1"/>
          </p:cNvSpPr>
          <p:nvPr/>
        </p:nvSpPr>
        <p:spPr bwMode="auto">
          <a:xfrm flipH="1">
            <a:off x="3657600" y="4267200"/>
            <a:ext cx="0" cy="990600"/>
          </a:xfrm>
          <a:prstGeom prst="line">
            <a:avLst/>
          </a:prstGeom>
          <a:noFill/>
          <a:ln w="38100">
            <a:solidFill>
              <a:schemeClr val="tx1"/>
            </a:solidFill>
            <a:round/>
            <a:headEnd/>
            <a:tailEnd type="triangle" w="med" len="med"/>
          </a:ln>
          <a:effectLst/>
        </p:spPr>
        <p:txBody>
          <a:bodyPr wrap="none" anchor="ctr"/>
          <a:lstStyle/>
          <a:p>
            <a:endParaRPr lang="pt-BR"/>
          </a:p>
        </p:txBody>
      </p:sp>
      <p:sp>
        <p:nvSpPr>
          <p:cNvPr id="50215" name="Line 39"/>
          <p:cNvSpPr>
            <a:spLocks noChangeShapeType="1"/>
          </p:cNvSpPr>
          <p:nvPr/>
        </p:nvSpPr>
        <p:spPr bwMode="auto">
          <a:xfrm flipH="1">
            <a:off x="4495800" y="3200400"/>
            <a:ext cx="762000" cy="0"/>
          </a:xfrm>
          <a:prstGeom prst="line">
            <a:avLst/>
          </a:prstGeom>
          <a:noFill/>
          <a:ln w="38100">
            <a:solidFill>
              <a:schemeClr val="tx1"/>
            </a:solidFill>
            <a:round/>
            <a:headEnd/>
            <a:tailEnd/>
          </a:ln>
          <a:effectLst/>
        </p:spPr>
        <p:txBody>
          <a:bodyPr wrap="none" anchor="ctr"/>
          <a:lstStyle/>
          <a:p>
            <a:endParaRPr lang="pt-BR"/>
          </a:p>
        </p:txBody>
      </p:sp>
      <p:sp>
        <p:nvSpPr>
          <p:cNvPr id="50216" name="Line 40"/>
          <p:cNvSpPr>
            <a:spLocks noChangeShapeType="1"/>
          </p:cNvSpPr>
          <p:nvPr/>
        </p:nvSpPr>
        <p:spPr bwMode="auto">
          <a:xfrm>
            <a:off x="4648200" y="2971800"/>
            <a:ext cx="0" cy="457200"/>
          </a:xfrm>
          <a:prstGeom prst="line">
            <a:avLst/>
          </a:prstGeom>
          <a:noFill/>
          <a:ln w="38100">
            <a:solidFill>
              <a:schemeClr val="tx1"/>
            </a:solidFill>
            <a:round/>
            <a:headEnd/>
            <a:tailEnd/>
          </a:ln>
          <a:effectLst/>
        </p:spPr>
        <p:txBody>
          <a:bodyPr wrap="none" anchor="ctr"/>
          <a:lstStyle/>
          <a:p>
            <a:endParaRPr lang="pt-BR"/>
          </a:p>
        </p:txBody>
      </p:sp>
      <p:sp>
        <p:nvSpPr>
          <p:cNvPr id="50217" name="Line 41"/>
          <p:cNvSpPr>
            <a:spLocks noChangeShapeType="1"/>
          </p:cNvSpPr>
          <p:nvPr/>
        </p:nvSpPr>
        <p:spPr bwMode="auto">
          <a:xfrm>
            <a:off x="4648200" y="3429000"/>
            <a:ext cx="533400" cy="0"/>
          </a:xfrm>
          <a:prstGeom prst="line">
            <a:avLst/>
          </a:prstGeom>
          <a:noFill/>
          <a:ln w="38100">
            <a:solidFill>
              <a:schemeClr val="tx1"/>
            </a:solidFill>
            <a:round/>
            <a:headEnd/>
            <a:tailEnd type="triangle" w="med" len="med"/>
          </a:ln>
          <a:effectLst/>
        </p:spPr>
        <p:txBody>
          <a:bodyPr wrap="none" anchor="ct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0179"/>
                                        </p:tgtEl>
                                        <p:attrNameLst>
                                          <p:attrName>style.visibility</p:attrName>
                                        </p:attrNameLst>
                                      </p:cBhvr>
                                      <p:to>
                                        <p:strVal val="visible"/>
                                      </p:to>
                                    </p:set>
                                    <p:animEffect transition="in" filter="box(out)">
                                      <p:cBhvr>
                                        <p:cTn id="7" dur="500"/>
                                        <p:tgtEl>
                                          <p:spTgt spid="5017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0192"/>
                                        </p:tgtEl>
                                        <p:attrNameLst>
                                          <p:attrName>style.visibility</p:attrName>
                                        </p:attrNameLst>
                                      </p:cBhvr>
                                      <p:to>
                                        <p:strVal val="visible"/>
                                      </p:to>
                                    </p:set>
                                    <p:animEffect transition="in" filter="box(out)">
                                      <p:cBhvr>
                                        <p:cTn id="12" dur="500"/>
                                        <p:tgtEl>
                                          <p:spTgt spid="50192"/>
                                        </p:tgtEl>
                                      </p:cBhvr>
                                    </p:animEffect>
                                  </p:childTnLst>
                                </p:cTn>
                              </p:par>
                            </p:childTnLst>
                          </p:cTn>
                        </p:par>
                        <p:par>
                          <p:cTn id="13" fill="hold">
                            <p:stCondLst>
                              <p:cond delay="500"/>
                            </p:stCondLst>
                            <p:childTnLst>
                              <p:par>
                                <p:cTn id="14" presetID="4" presetClass="entr" presetSubtype="32" fill="hold" grpId="0" nodeType="afterEffect">
                                  <p:stCondLst>
                                    <p:cond delay="0"/>
                                  </p:stCondLst>
                                  <p:childTnLst>
                                    <p:set>
                                      <p:cBhvr>
                                        <p:cTn id="15" dur="1" fill="hold">
                                          <p:stCondLst>
                                            <p:cond delay="0"/>
                                          </p:stCondLst>
                                        </p:cTn>
                                        <p:tgtEl>
                                          <p:spTgt spid="50191"/>
                                        </p:tgtEl>
                                        <p:attrNameLst>
                                          <p:attrName>style.visibility</p:attrName>
                                        </p:attrNameLst>
                                      </p:cBhvr>
                                      <p:to>
                                        <p:strVal val="visible"/>
                                      </p:to>
                                    </p:set>
                                    <p:animEffect transition="in" filter="box(out)">
                                      <p:cBhvr>
                                        <p:cTn id="16" dur="500"/>
                                        <p:tgtEl>
                                          <p:spTgt spid="50191"/>
                                        </p:tgtEl>
                                      </p:cBhvr>
                                    </p:animEffect>
                                  </p:childTnLst>
                                </p:cTn>
                              </p:par>
                            </p:childTnLst>
                          </p:cTn>
                        </p:par>
                        <p:par>
                          <p:cTn id="17" fill="hold">
                            <p:stCondLst>
                              <p:cond delay="1000"/>
                            </p:stCondLst>
                            <p:childTnLst>
                              <p:par>
                                <p:cTn id="18" presetID="4" presetClass="entr" presetSubtype="32" fill="hold" grpId="0" nodeType="afterEffect">
                                  <p:stCondLst>
                                    <p:cond delay="0"/>
                                  </p:stCondLst>
                                  <p:childTnLst>
                                    <p:set>
                                      <p:cBhvr>
                                        <p:cTn id="19" dur="1" fill="hold">
                                          <p:stCondLst>
                                            <p:cond delay="0"/>
                                          </p:stCondLst>
                                        </p:cTn>
                                        <p:tgtEl>
                                          <p:spTgt spid="50193"/>
                                        </p:tgtEl>
                                        <p:attrNameLst>
                                          <p:attrName>style.visibility</p:attrName>
                                        </p:attrNameLst>
                                      </p:cBhvr>
                                      <p:to>
                                        <p:strVal val="visible"/>
                                      </p:to>
                                    </p:set>
                                    <p:animEffect transition="in" filter="box(out)">
                                      <p:cBhvr>
                                        <p:cTn id="20" dur="500"/>
                                        <p:tgtEl>
                                          <p:spTgt spid="50193"/>
                                        </p:tgtEl>
                                      </p:cBhvr>
                                    </p:animEffect>
                                  </p:childTnLst>
                                </p:cTn>
                              </p:par>
                            </p:childTnLst>
                          </p:cTn>
                        </p:par>
                        <p:par>
                          <p:cTn id="21" fill="hold">
                            <p:stCondLst>
                              <p:cond delay="1500"/>
                            </p:stCondLst>
                            <p:childTnLst>
                              <p:par>
                                <p:cTn id="22" presetID="4" presetClass="entr" presetSubtype="32" fill="hold" grpId="0" nodeType="afterEffect">
                                  <p:stCondLst>
                                    <p:cond delay="0"/>
                                  </p:stCondLst>
                                  <p:childTnLst>
                                    <p:set>
                                      <p:cBhvr>
                                        <p:cTn id="23" dur="1" fill="hold">
                                          <p:stCondLst>
                                            <p:cond delay="0"/>
                                          </p:stCondLst>
                                        </p:cTn>
                                        <p:tgtEl>
                                          <p:spTgt spid="50181"/>
                                        </p:tgtEl>
                                        <p:attrNameLst>
                                          <p:attrName>style.visibility</p:attrName>
                                        </p:attrNameLst>
                                      </p:cBhvr>
                                      <p:to>
                                        <p:strVal val="visible"/>
                                      </p:to>
                                    </p:set>
                                    <p:animEffect transition="in" filter="box(out)">
                                      <p:cBhvr>
                                        <p:cTn id="24" dur="500"/>
                                        <p:tgtEl>
                                          <p:spTgt spid="50181"/>
                                        </p:tgtEl>
                                      </p:cBhvr>
                                    </p:animEffect>
                                  </p:childTnLst>
                                </p:cTn>
                              </p:par>
                            </p:childTnLst>
                          </p:cTn>
                        </p:par>
                        <p:par>
                          <p:cTn id="25" fill="hold">
                            <p:stCondLst>
                              <p:cond delay="2000"/>
                            </p:stCondLst>
                            <p:childTnLst>
                              <p:par>
                                <p:cTn id="26" presetID="4" presetClass="entr" presetSubtype="32" fill="hold" grpId="0" nodeType="afterEffect">
                                  <p:stCondLst>
                                    <p:cond delay="0"/>
                                  </p:stCondLst>
                                  <p:childTnLst>
                                    <p:set>
                                      <p:cBhvr>
                                        <p:cTn id="27" dur="1" fill="hold">
                                          <p:stCondLst>
                                            <p:cond delay="0"/>
                                          </p:stCondLst>
                                        </p:cTn>
                                        <p:tgtEl>
                                          <p:spTgt spid="50180"/>
                                        </p:tgtEl>
                                        <p:attrNameLst>
                                          <p:attrName>style.visibility</p:attrName>
                                        </p:attrNameLst>
                                      </p:cBhvr>
                                      <p:to>
                                        <p:strVal val="visible"/>
                                      </p:to>
                                    </p:set>
                                    <p:animEffect transition="in" filter="box(out)">
                                      <p:cBhvr>
                                        <p:cTn id="28" dur="500"/>
                                        <p:tgtEl>
                                          <p:spTgt spid="50180"/>
                                        </p:tgtEl>
                                      </p:cBhvr>
                                    </p:animEffect>
                                  </p:childTnLst>
                                </p:cTn>
                              </p:par>
                            </p:childTnLst>
                          </p:cTn>
                        </p:par>
                        <p:par>
                          <p:cTn id="29" fill="hold">
                            <p:stCondLst>
                              <p:cond delay="2500"/>
                            </p:stCondLst>
                            <p:childTnLst>
                              <p:par>
                                <p:cTn id="30" presetID="4" presetClass="entr" presetSubtype="32" fill="hold" grpId="0" nodeType="afterEffect">
                                  <p:stCondLst>
                                    <p:cond delay="0"/>
                                  </p:stCondLst>
                                  <p:childTnLst>
                                    <p:set>
                                      <p:cBhvr>
                                        <p:cTn id="31" dur="1" fill="hold">
                                          <p:stCondLst>
                                            <p:cond delay="0"/>
                                          </p:stCondLst>
                                        </p:cTn>
                                        <p:tgtEl>
                                          <p:spTgt spid="50182"/>
                                        </p:tgtEl>
                                        <p:attrNameLst>
                                          <p:attrName>style.visibility</p:attrName>
                                        </p:attrNameLst>
                                      </p:cBhvr>
                                      <p:to>
                                        <p:strVal val="visible"/>
                                      </p:to>
                                    </p:set>
                                    <p:animEffect transition="in" filter="box(out)">
                                      <p:cBhvr>
                                        <p:cTn id="32" dur="500"/>
                                        <p:tgtEl>
                                          <p:spTgt spid="50182"/>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50201"/>
                                        </p:tgtEl>
                                        <p:attrNameLst>
                                          <p:attrName>style.visibility</p:attrName>
                                        </p:attrNameLst>
                                      </p:cBhvr>
                                      <p:to>
                                        <p:strVal val="visible"/>
                                      </p:to>
                                    </p:set>
                                    <p:animEffect transition="in" filter="box(out)">
                                      <p:cBhvr>
                                        <p:cTn id="37" dur="500"/>
                                        <p:tgtEl>
                                          <p:spTgt spid="50201"/>
                                        </p:tgtEl>
                                      </p:cBhvr>
                                    </p:animEffect>
                                  </p:childTnLst>
                                </p:cTn>
                              </p:par>
                            </p:childTnLst>
                          </p:cTn>
                        </p:par>
                        <p:par>
                          <p:cTn id="38" fill="hold">
                            <p:stCondLst>
                              <p:cond delay="500"/>
                            </p:stCondLst>
                            <p:childTnLst>
                              <p:par>
                                <p:cTn id="39" presetID="4" presetClass="entr" presetSubtype="32" fill="hold" grpId="0" nodeType="afterEffect">
                                  <p:stCondLst>
                                    <p:cond delay="0"/>
                                  </p:stCondLst>
                                  <p:childTnLst>
                                    <p:set>
                                      <p:cBhvr>
                                        <p:cTn id="40" dur="1" fill="hold">
                                          <p:stCondLst>
                                            <p:cond delay="0"/>
                                          </p:stCondLst>
                                        </p:cTn>
                                        <p:tgtEl>
                                          <p:spTgt spid="50187"/>
                                        </p:tgtEl>
                                        <p:attrNameLst>
                                          <p:attrName>style.visibility</p:attrName>
                                        </p:attrNameLst>
                                      </p:cBhvr>
                                      <p:to>
                                        <p:strVal val="visible"/>
                                      </p:to>
                                    </p:set>
                                    <p:animEffect transition="in" filter="box(out)">
                                      <p:cBhvr>
                                        <p:cTn id="41" dur="500"/>
                                        <p:tgtEl>
                                          <p:spTgt spid="50187"/>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32" fill="hold" grpId="0" nodeType="clickEffect">
                                  <p:stCondLst>
                                    <p:cond delay="0"/>
                                  </p:stCondLst>
                                  <p:childTnLst>
                                    <p:set>
                                      <p:cBhvr>
                                        <p:cTn id="45" dur="1" fill="hold">
                                          <p:stCondLst>
                                            <p:cond delay="0"/>
                                          </p:stCondLst>
                                        </p:cTn>
                                        <p:tgtEl>
                                          <p:spTgt spid="50196"/>
                                        </p:tgtEl>
                                        <p:attrNameLst>
                                          <p:attrName>style.visibility</p:attrName>
                                        </p:attrNameLst>
                                      </p:cBhvr>
                                      <p:to>
                                        <p:strVal val="visible"/>
                                      </p:to>
                                    </p:set>
                                    <p:animEffect transition="in" filter="box(out)">
                                      <p:cBhvr>
                                        <p:cTn id="46" dur="500"/>
                                        <p:tgtEl>
                                          <p:spTgt spid="50196"/>
                                        </p:tgtEl>
                                      </p:cBhvr>
                                    </p:animEffect>
                                  </p:childTnLst>
                                </p:cTn>
                              </p:par>
                            </p:childTnLst>
                          </p:cTn>
                        </p:par>
                        <p:par>
                          <p:cTn id="47" fill="hold">
                            <p:stCondLst>
                              <p:cond delay="500"/>
                            </p:stCondLst>
                            <p:childTnLst>
                              <p:par>
                                <p:cTn id="48" presetID="4" presetClass="entr" presetSubtype="32" fill="hold" grpId="0" nodeType="afterEffect">
                                  <p:stCondLst>
                                    <p:cond delay="0"/>
                                  </p:stCondLst>
                                  <p:childTnLst>
                                    <p:set>
                                      <p:cBhvr>
                                        <p:cTn id="49" dur="1" fill="hold">
                                          <p:stCondLst>
                                            <p:cond delay="0"/>
                                          </p:stCondLst>
                                        </p:cTn>
                                        <p:tgtEl>
                                          <p:spTgt spid="50186"/>
                                        </p:tgtEl>
                                        <p:attrNameLst>
                                          <p:attrName>style.visibility</p:attrName>
                                        </p:attrNameLst>
                                      </p:cBhvr>
                                      <p:to>
                                        <p:strVal val="visible"/>
                                      </p:to>
                                    </p:set>
                                    <p:animEffect transition="in" filter="box(out)">
                                      <p:cBhvr>
                                        <p:cTn id="50" dur="500"/>
                                        <p:tgtEl>
                                          <p:spTgt spid="50186"/>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32" fill="hold" grpId="0" nodeType="clickEffect">
                                  <p:stCondLst>
                                    <p:cond delay="0"/>
                                  </p:stCondLst>
                                  <p:childTnLst>
                                    <p:set>
                                      <p:cBhvr>
                                        <p:cTn id="54" dur="1" fill="hold">
                                          <p:stCondLst>
                                            <p:cond delay="0"/>
                                          </p:stCondLst>
                                        </p:cTn>
                                        <p:tgtEl>
                                          <p:spTgt spid="50198"/>
                                        </p:tgtEl>
                                        <p:attrNameLst>
                                          <p:attrName>style.visibility</p:attrName>
                                        </p:attrNameLst>
                                      </p:cBhvr>
                                      <p:to>
                                        <p:strVal val="visible"/>
                                      </p:to>
                                    </p:set>
                                    <p:animEffect transition="in" filter="box(out)">
                                      <p:cBhvr>
                                        <p:cTn id="55" dur="500"/>
                                        <p:tgtEl>
                                          <p:spTgt spid="50198"/>
                                        </p:tgtEl>
                                      </p:cBhvr>
                                    </p:animEffect>
                                  </p:childTnLst>
                                </p:cTn>
                              </p:par>
                            </p:childTnLst>
                          </p:cTn>
                        </p:par>
                        <p:par>
                          <p:cTn id="56" fill="hold">
                            <p:stCondLst>
                              <p:cond delay="500"/>
                            </p:stCondLst>
                            <p:childTnLst>
                              <p:par>
                                <p:cTn id="57" presetID="4" presetClass="entr" presetSubtype="32" fill="hold" grpId="0" nodeType="afterEffect">
                                  <p:stCondLst>
                                    <p:cond delay="0"/>
                                  </p:stCondLst>
                                  <p:childTnLst>
                                    <p:set>
                                      <p:cBhvr>
                                        <p:cTn id="58" dur="1" fill="hold">
                                          <p:stCondLst>
                                            <p:cond delay="0"/>
                                          </p:stCondLst>
                                        </p:cTn>
                                        <p:tgtEl>
                                          <p:spTgt spid="50189"/>
                                        </p:tgtEl>
                                        <p:attrNameLst>
                                          <p:attrName>style.visibility</p:attrName>
                                        </p:attrNameLst>
                                      </p:cBhvr>
                                      <p:to>
                                        <p:strVal val="visible"/>
                                      </p:to>
                                    </p:set>
                                    <p:animEffect transition="in" filter="box(out)">
                                      <p:cBhvr>
                                        <p:cTn id="59" dur="500"/>
                                        <p:tgtEl>
                                          <p:spTgt spid="50189"/>
                                        </p:tgtEl>
                                      </p:cBhvr>
                                    </p:animEffect>
                                  </p:childTnLst>
                                </p:cTn>
                              </p:par>
                            </p:childTnLst>
                          </p:cTn>
                        </p:par>
                        <p:par>
                          <p:cTn id="60" fill="hold">
                            <p:stCondLst>
                              <p:cond delay="1000"/>
                            </p:stCondLst>
                            <p:childTnLst>
                              <p:par>
                                <p:cTn id="61" presetID="4" presetClass="entr" presetSubtype="32" fill="hold" grpId="0" nodeType="afterEffect">
                                  <p:stCondLst>
                                    <p:cond delay="0"/>
                                  </p:stCondLst>
                                  <p:childTnLst>
                                    <p:set>
                                      <p:cBhvr>
                                        <p:cTn id="62" dur="1" fill="hold">
                                          <p:stCondLst>
                                            <p:cond delay="0"/>
                                          </p:stCondLst>
                                        </p:cTn>
                                        <p:tgtEl>
                                          <p:spTgt spid="50190"/>
                                        </p:tgtEl>
                                        <p:attrNameLst>
                                          <p:attrName>style.visibility</p:attrName>
                                        </p:attrNameLst>
                                      </p:cBhvr>
                                      <p:to>
                                        <p:strVal val="visible"/>
                                      </p:to>
                                    </p:set>
                                    <p:animEffect transition="in" filter="box(out)">
                                      <p:cBhvr>
                                        <p:cTn id="63" dur="500"/>
                                        <p:tgtEl>
                                          <p:spTgt spid="50190"/>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32" fill="hold" grpId="0" nodeType="clickEffect">
                                  <p:stCondLst>
                                    <p:cond delay="0"/>
                                  </p:stCondLst>
                                  <p:childTnLst>
                                    <p:set>
                                      <p:cBhvr>
                                        <p:cTn id="67" dur="1" fill="hold">
                                          <p:stCondLst>
                                            <p:cond delay="0"/>
                                          </p:stCondLst>
                                        </p:cTn>
                                        <p:tgtEl>
                                          <p:spTgt spid="50197"/>
                                        </p:tgtEl>
                                        <p:attrNameLst>
                                          <p:attrName>style.visibility</p:attrName>
                                        </p:attrNameLst>
                                      </p:cBhvr>
                                      <p:to>
                                        <p:strVal val="visible"/>
                                      </p:to>
                                    </p:set>
                                    <p:animEffect transition="in" filter="box(out)">
                                      <p:cBhvr>
                                        <p:cTn id="68" dur="500"/>
                                        <p:tgtEl>
                                          <p:spTgt spid="50197"/>
                                        </p:tgtEl>
                                      </p:cBhvr>
                                    </p:animEffect>
                                  </p:childTnLst>
                                </p:cTn>
                              </p:par>
                            </p:childTnLst>
                          </p:cTn>
                        </p:par>
                        <p:par>
                          <p:cTn id="69" fill="hold">
                            <p:stCondLst>
                              <p:cond delay="500"/>
                            </p:stCondLst>
                            <p:childTnLst>
                              <p:par>
                                <p:cTn id="70" presetID="4" presetClass="entr" presetSubtype="32" fill="hold" grpId="0" nodeType="afterEffect">
                                  <p:stCondLst>
                                    <p:cond delay="0"/>
                                  </p:stCondLst>
                                  <p:childTnLst>
                                    <p:set>
                                      <p:cBhvr>
                                        <p:cTn id="71" dur="1" fill="hold">
                                          <p:stCondLst>
                                            <p:cond delay="0"/>
                                          </p:stCondLst>
                                        </p:cTn>
                                        <p:tgtEl>
                                          <p:spTgt spid="50188"/>
                                        </p:tgtEl>
                                        <p:attrNameLst>
                                          <p:attrName>style.visibility</p:attrName>
                                        </p:attrNameLst>
                                      </p:cBhvr>
                                      <p:to>
                                        <p:strVal val="visible"/>
                                      </p:to>
                                    </p:set>
                                    <p:animEffect transition="in" filter="box(out)">
                                      <p:cBhvr>
                                        <p:cTn id="72" dur="500"/>
                                        <p:tgtEl>
                                          <p:spTgt spid="50188"/>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32" fill="hold" grpId="0" nodeType="clickEffect">
                                  <p:stCondLst>
                                    <p:cond delay="0"/>
                                  </p:stCondLst>
                                  <p:childTnLst>
                                    <p:set>
                                      <p:cBhvr>
                                        <p:cTn id="76" dur="1" fill="hold">
                                          <p:stCondLst>
                                            <p:cond delay="0"/>
                                          </p:stCondLst>
                                        </p:cTn>
                                        <p:tgtEl>
                                          <p:spTgt spid="50211"/>
                                        </p:tgtEl>
                                        <p:attrNameLst>
                                          <p:attrName>style.visibility</p:attrName>
                                        </p:attrNameLst>
                                      </p:cBhvr>
                                      <p:to>
                                        <p:strVal val="visible"/>
                                      </p:to>
                                    </p:set>
                                    <p:animEffect transition="in" filter="box(out)">
                                      <p:cBhvr>
                                        <p:cTn id="77" dur="500"/>
                                        <p:tgtEl>
                                          <p:spTgt spid="50211"/>
                                        </p:tgtEl>
                                      </p:cBhvr>
                                    </p:animEffect>
                                  </p:childTnLst>
                                </p:cTn>
                              </p:par>
                            </p:childTnLst>
                          </p:cTn>
                        </p:par>
                        <p:par>
                          <p:cTn id="78" fill="hold">
                            <p:stCondLst>
                              <p:cond delay="500"/>
                            </p:stCondLst>
                            <p:childTnLst>
                              <p:par>
                                <p:cTn id="79" presetID="4" presetClass="entr" presetSubtype="32" fill="hold" grpId="0" nodeType="afterEffect">
                                  <p:stCondLst>
                                    <p:cond delay="0"/>
                                  </p:stCondLst>
                                  <p:childTnLst>
                                    <p:set>
                                      <p:cBhvr>
                                        <p:cTn id="80" dur="1" fill="hold">
                                          <p:stCondLst>
                                            <p:cond delay="0"/>
                                          </p:stCondLst>
                                        </p:cTn>
                                        <p:tgtEl>
                                          <p:spTgt spid="50199"/>
                                        </p:tgtEl>
                                        <p:attrNameLst>
                                          <p:attrName>style.visibility</p:attrName>
                                        </p:attrNameLst>
                                      </p:cBhvr>
                                      <p:to>
                                        <p:strVal val="visible"/>
                                      </p:to>
                                    </p:set>
                                    <p:animEffect transition="in" filter="box(out)">
                                      <p:cBhvr>
                                        <p:cTn id="81" dur="500"/>
                                        <p:tgtEl>
                                          <p:spTgt spid="50199"/>
                                        </p:tgtEl>
                                      </p:cBhvr>
                                    </p:animEffect>
                                  </p:childTnLst>
                                </p:cTn>
                              </p:par>
                            </p:childTnLst>
                          </p:cTn>
                        </p:par>
                      </p:childTnLst>
                    </p:cTn>
                  </p:par>
                  <p:par>
                    <p:cTn id="82" fill="hold">
                      <p:stCondLst>
                        <p:cond delay="indefinite"/>
                      </p:stCondLst>
                      <p:childTnLst>
                        <p:par>
                          <p:cTn id="83" fill="hold">
                            <p:stCondLst>
                              <p:cond delay="0"/>
                            </p:stCondLst>
                            <p:childTnLst>
                              <p:par>
                                <p:cTn id="84" presetID="4" presetClass="entr" presetSubtype="32" fill="hold" grpId="0" nodeType="clickEffect">
                                  <p:stCondLst>
                                    <p:cond delay="0"/>
                                  </p:stCondLst>
                                  <p:childTnLst>
                                    <p:set>
                                      <p:cBhvr>
                                        <p:cTn id="85" dur="1" fill="hold">
                                          <p:stCondLst>
                                            <p:cond delay="0"/>
                                          </p:stCondLst>
                                        </p:cTn>
                                        <p:tgtEl>
                                          <p:spTgt spid="50206"/>
                                        </p:tgtEl>
                                        <p:attrNameLst>
                                          <p:attrName>style.visibility</p:attrName>
                                        </p:attrNameLst>
                                      </p:cBhvr>
                                      <p:to>
                                        <p:strVal val="visible"/>
                                      </p:to>
                                    </p:set>
                                    <p:animEffect transition="in" filter="box(out)">
                                      <p:cBhvr>
                                        <p:cTn id="86" dur="500"/>
                                        <p:tgtEl>
                                          <p:spTgt spid="50206"/>
                                        </p:tgtEl>
                                      </p:cBhvr>
                                    </p:animEffect>
                                  </p:childTnLst>
                                </p:cTn>
                              </p:par>
                            </p:childTnLst>
                          </p:cTn>
                        </p:par>
                        <p:par>
                          <p:cTn id="87" fill="hold">
                            <p:stCondLst>
                              <p:cond delay="500"/>
                            </p:stCondLst>
                            <p:childTnLst>
                              <p:par>
                                <p:cTn id="88" presetID="4" presetClass="entr" presetSubtype="32" fill="hold" grpId="0" nodeType="afterEffect">
                                  <p:stCondLst>
                                    <p:cond delay="0"/>
                                  </p:stCondLst>
                                  <p:childTnLst>
                                    <p:set>
                                      <p:cBhvr>
                                        <p:cTn id="89" dur="1" fill="hold">
                                          <p:stCondLst>
                                            <p:cond delay="0"/>
                                          </p:stCondLst>
                                        </p:cTn>
                                        <p:tgtEl>
                                          <p:spTgt spid="50202"/>
                                        </p:tgtEl>
                                        <p:attrNameLst>
                                          <p:attrName>style.visibility</p:attrName>
                                        </p:attrNameLst>
                                      </p:cBhvr>
                                      <p:to>
                                        <p:strVal val="visible"/>
                                      </p:to>
                                    </p:set>
                                    <p:animEffect transition="in" filter="box(out)">
                                      <p:cBhvr>
                                        <p:cTn id="90" dur="500"/>
                                        <p:tgtEl>
                                          <p:spTgt spid="50202"/>
                                        </p:tgtEl>
                                      </p:cBhvr>
                                    </p:animEffect>
                                  </p:childTnLst>
                                </p:cTn>
                              </p:par>
                            </p:childTnLst>
                          </p:cTn>
                        </p:par>
                      </p:childTnLst>
                    </p:cTn>
                  </p:par>
                  <p:par>
                    <p:cTn id="91" fill="hold">
                      <p:stCondLst>
                        <p:cond delay="indefinite"/>
                      </p:stCondLst>
                      <p:childTnLst>
                        <p:par>
                          <p:cTn id="92" fill="hold">
                            <p:stCondLst>
                              <p:cond delay="0"/>
                            </p:stCondLst>
                            <p:childTnLst>
                              <p:par>
                                <p:cTn id="93" presetID="4" presetClass="entr" presetSubtype="32" fill="hold" grpId="0" nodeType="clickEffect">
                                  <p:stCondLst>
                                    <p:cond delay="0"/>
                                  </p:stCondLst>
                                  <p:childTnLst>
                                    <p:set>
                                      <p:cBhvr>
                                        <p:cTn id="94" dur="1" fill="hold">
                                          <p:stCondLst>
                                            <p:cond delay="0"/>
                                          </p:stCondLst>
                                        </p:cTn>
                                        <p:tgtEl>
                                          <p:spTgt spid="50214"/>
                                        </p:tgtEl>
                                        <p:attrNameLst>
                                          <p:attrName>style.visibility</p:attrName>
                                        </p:attrNameLst>
                                      </p:cBhvr>
                                      <p:to>
                                        <p:strVal val="visible"/>
                                      </p:to>
                                    </p:set>
                                    <p:animEffect transition="in" filter="box(out)">
                                      <p:cBhvr>
                                        <p:cTn id="95" dur="500"/>
                                        <p:tgtEl>
                                          <p:spTgt spid="50214"/>
                                        </p:tgtEl>
                                      </p:cBhvr>
                                    </p:animEffect>
                                  </p:childTnLst>
                                </p:cTn>
                              </p:par>
                            </p:childTnLst>
                          </p:cTn>
                        </p:par>
                        <p:par>
                          <p:cTn id="96" fill="hold">
                            <p:stCondLst>
                              <p:cond delay="500"/>
                            </p:stCondLst>
                            <p:childTnLst>
                              <p:par>
                                <p:cTn id="97" presetID="4" presetClass="entr" presetSubtype="32" fill="hold" grpId="0" nodeType="afterEffect">
                                  <p:stCondLst>
                                    <p:cond delay="0"/>
                                  </p:stCondLst>
                                  <p:childTnLst>
                                    <p:set>
                                      <p:cBhvr>
                                        <p:cTn id="98" dur="1" fill="hold">
                                          <p:stCondLst>
                                            <p:cond delay="0"/>
                                          </p:stCondLst>
                                        </p:cTn>
                                        <p:tgtEl>
                                          <p:spTgt spid="50200"/>
                                        </p:tgtEl>
                                        <p:attrNameLst>
                                          <p:attrName>style.visibility</p:attrName>
                                        </p:attrNameLst>
                                      </p:cBhvr>
                                      <p:to>
                                        <p:strVal val="visible"/>
                                      </p:to>
                                    </p:set>
                                    <p:animEffect transition="in" filter="box(out)">
                                      <p:cBhvr>
                                        <p:cTn id="99" dur="500"/>
                                        <p:tgtEl>
                                          <p:spTgt spid="50200"/>
                                        </p:tgtEl>
                                      </p:cBhvr>
                                    </p:animEffect>
                                  </p:childTnLst>
                                </p:cTn>
                              </p:par>
                            </p:childTnLst>
                          </p:cTn>
                        </p:par>
                        <p:par>
                          <p:cTn id="100" fill="hold">
                            <p:stCondLst>
                              <p:cond delay="1000"/>
                            </p:stCondLst>
                            <p:childTnLst>
                              <p:par>
                                <p:cTn id="101" presetID="4" presetClass="entr" presetSubtype="32" fill="hold" grpId="0" nodeType="afterEffect">
                                  <p:stCondLst>
                                    <p:cond delay="0"/>
                                  </p:stCondLst>
                                  <p:childTnLst>
                                    <p:set>
                                      <p:cBhvr>
                                        <p:cTn id="102" dur="1" fill="hold">
                                          <p:stCondLst>
                                            <p:cond delay="0"/>
                                          </p:stCondLst>
                                        </p:cTn>
                                        <p:tgtEl>
                                          <p:spTgt spid="50210"/>
                                        </p:tgtEl>
                                        <p:attrNameLst>
                                          <p:attrName>style.visibility</p:attrName>
                                        </p:attrNameLst>
                                      </p:cBhvr>
                                      <p:to>
                                        <p:strVal val="visible"/>
                                      </p:to>
                                    </p:set>
                                    <p:animEffect transition="in" filter="box(out)">
                                      <p:cBhvr>
                                        <p:cTn id="103" dur="500"/>
                                        <p:tgtEl>
                                          <p:spTgt spid="50210"/>
                                        </p:tgtEl>
                                      </p:cBhvr>
                                    </p:animEffect>
                                  </p:childTnLst>
                                </p:cTn>
                              </p:par>
                            </p:childTnLst>
                          </p:cTn>
                        </p:par>
                      </p:childTnLst>
                    </p:cTn>
                  </p:par>
                  <p:par>
                    <p:cTn id="104" fill="hold">
                      <p:stCondLst>
                        <p:cond delay="indefinite"/>
                      </p:stCondLst>
                      <p:childTnLst>
                        <p:par>
                          <p:cTn id="105" fill="hold">
                            <p:stCondLst>
                              <p:cond delay="0"/>
                            </p:stCondLst>
                            <p:childTnLst>
                              <p:par>
                                <p:cTn id="106" presetID="4" presetClass="entr" presetSubtype="32" fill="hold" grpId="0" nodeType="clickEffect">
                                  <p:stCondLst>
                                    <p:cond delay="0"/>
                                  </p:stCondLst>
                                  <p:childTnLst>
                                    <p:set>
                                      <p:cBhvr>
                                        <p:cTn id="107" dur="1" fill="hold">
                                          <p:stCondLst>
                                            <p:cond delay="0"/>
                                          </p:stCondLst>
                                        </p:cTn>
                                        <p:tgtEl>
                                          <p:spTgt spid="50183"/>
                                        </p:tgtEl>
                                        <p:attrNameLst>
                                          <p:attrName>style.visibility</p:attrName>
                                        </p:attrNameLst>
                                      </p:cBhvr>
                                      <p:to>
                                        <p:strVal val="visible"/>
                                      </p:to>
                                    </p:set>
                                    <p:animEffect transition="in" filter="box(out)">
                                      <p:cBhvr>
                                        <p:cTn id="108" dur="500"/>
                                        <p:tgtEl>
                                          <p:spTgt spid="50183"/>
                                        </p:tgtEl>
                                      </p:cBhvr>
                                    </p:animEffect>
                                  </p:childTnLst>
                                </p:cTn>
                              </p:par>
                            </p:childTnLst>
                          </p:cTn>
                        </p:par>
                      </p:childTnLst>
                    </p:cTn>
                  </p:par>
                  <p:par>
                    <p:cTn id="109" fill="hold">
                      <p:stCondLst>
                        <p:cond delay="indefinite"/>
                      </p:stCondLst>
                      <p:childTnLst>
                        <p:par>
                          <p:cTn id="110" fill="hold">
                            <p:stCondLst>
                              <p:cond delay="0"/>
                            </p:stCondLst>
                            <p:childTnLst>
                              <p:par>
                                <p:cTn id="111" presetID="4" presetClass="entr" presetSubtype="32" fill="hold" grpId="0" nodeType="clickEffect">
                                  <p:stCondLst>
                                    <p:cond delay="0"/>
                                  </p:stCondLst>
                                  <p:childTnLst>
                                    <p:set>
                                      <p:cBhvr>
                                        <p:cTn id="112" dur="1" fill="hold">
                                          <p:stCondLst>
                                            <p:cond delay="0"/>
                                          </p:stCondLst>
                                        </p:cTn>
                                        <p:tgtEl>
                                          <p:spTgt spid="50195"/>
                                        </p:tgtEl>
                                        <p:attrNameLst>
                                          <p:attrName>style.visibility</p:attrName>
                                        </p:attrNameLst>
                                      </p:cBhvr>
                                      <p:to>
                                        <p:strVal val="visible"/>
                                      </p:to>
                                    </p:set>
                                    <p:animEffect transition="in" filter="box(out)">
                                      <p:cBhvr>
                                        <p:cTn id="113" dur="500"/>
                                        <p:tgtEl>
                                          <p:spTgt spid="50195"/>
                                        </p:tgtEl>
                                      </p:cBhvr>
                                    </p:animEffect>
                                  </p:childTnLst>
                                </p:cTn>
                              </p:par>
                            </p:childTnLst>
                          </p:cTn>
                        </p:par>
                        <p:par>
                          <p:cTn id="114" fill="hold">
                            <p:stCondLst>
                              <p:cond delay="500"/>
                            </p:stCondLst>
                            <p:childTnLst>
                              <p:par>
                                <p:cTn id="115" presetID="4" presetClass="entr" presetSubtype="32" fill="hold" grpId="0" nodeType="afterEffect">
                                  <p:stCondLst>
                                    <p:cond delay="1000"/>
                                  </p:stCondLst>
                                  <p:childTnLst>
                                    <p:set>
                                      <p:cBhvr>
                                        <p:cTn id="116" dur="1" fill="hold">
                                          <p:stCondLst>
                                            <p:cond delay="0"/>
                                          </p:stCondLst>
                                        </p:cTn>
                                        <p:tgtEl>
                                          <p:spTgt spid="50184"/>
                                        </p:tgtEl>
                                        <p:attrNameLst>
                                          <p:attrName>style.visibility</p:attrName>
                                        </p:attrNameLst>
                                      </p:cBhvr>
                                      <p:to>
                                        <p:strVal val="visible"/>
                                      </p:to>
                                    </p:set>
                                    <p:animEffect transition="in" filter="box(out)">
                                      <p:cBhvr>
                                        <p:cTn id="117" dur="500"/>
                                        <p:tgtEl>
                                          <p:spTgt spid="50184"/>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32" fill="hold" grpId="0" nodeType="clickEffect">
                                  <p:stCondLst>
                                    <p:cond delay="0"/>
                                  </p:stCondLst>
                                  <p:childTnLst>
                                    <p:set>
                                      <p:cBhvr>
                                        <p:cTn id="121" dur="1" fill="hold">
                                          <p:stCondLst>
                                            <p:cond delay="0"/>
                                          </p:stCondLst>
                                        </p:cTn>
                                        <p:tgtEl>
                                          <p:spTgt spid="50204"/>
                                        </p:tgtEl>
                                        <p:attrNameLst>
                                          <p:attrName>style.visibility</p:attrName>
                                        </p:attrNameLst>
                                      </p:cBhvr>
                                      <p:to>
                                        <p:strVal val="visible"/>
                                      </p:to>
                                    </p:set>
                                    <p:animEffect transition="in" filter="box(out)">
                                      <p:cBhvr>
                                        <p:cTn id="122" dur="500"/>
                                        <p:tgtEl>
                                          <p:spTgt spid="50204"/>
                                        </p:tgtEl>
                                      </p:cBhvr>
                                    </p:animEffect>
                                  </p:childTnLst>
                                </p:cTn>
                              </p:par>
                            </p:childTnLst>
                          </p:cTn>
                        </p:par>
                        <p:par>
                          <p:cTn id="123" fill="hold">
                            <p:stCondLst>
                              <p:cond delay="500"/>
                            </p:stCondLst>
                            <p:childTnLst>
                              <p:par>
                                <p:cTn id="124" presetID="4" presetClass="entr" presetSubtype="32" fill="hold" grpId="0" nodeType="afterEffect">
                                  <p:stCondLst>
                                    <p:cond delay="1000"/>
                                  </p:stCondLst>
                                  <p:childTnLst>
                                    <p:set>
                                      <p:cBhvr>
                                        <p:cTn id="125" dur="1" fill="hold">
                                          <p:stCondLst>
                                            <p:cond delay="0"/>
                                          </p:stCondLst>
                                        </p:cTn>
                                        <p:tgtEl>
                                          <p:spTgt spid="50203"/>
                                        </p:tgtEl>
                                        <p:attrNameLst>
                                          <p:attrName>style.visibility</p:attrName>
                                        </p:attrNameLst>
                                      </p:cBhvr>
                                      <p:to>
                                        <p:strVal val="visible"/>
                                      </p:to>
                                    </p:set>
                                    <p:animEffect transition="in" filter="box(out)">
                                      <p:cBhvr>
                                        <p:cTn id="126" dur="500"/>
                                        <p:tgtEl>
                                          <p:spTgt spid="50203"/>
                                        </p:tgtEl>
                                      </p:cBhvr>
                                    </p:animEffect>
                                  </p:childTnLst>
                                </p:cTn>
                              </p:par>
                            </p:childTnLst>
                          </p:cTn>
                        </p:par>
                        <p:par>
                          <p:cTn id="127" fill="hold">
                            <p:stCondLst>
                              <p:cond delay="2000"/>
                            </p:stCondLst>
                            <p:childTnLst>
                              <p:par>
                                <p:cTn id="128" presetID="4" presetClass="entr" presetSubtype="32" fill="hold" grpId="0" nodeType="afterEffect">
                                  <p:stCondLst>
                                    <p:cond delay="1000"/>
                                  </p:stCondLst>
                                  <p:childTnLst>
                                    <p:set>
                                      <p:cBhvr>
                                        <p:cTn id="129" dur="1" fill="hold">
                                          <p:stCondLst>
                                            <p:cond delay="0"/>
                                          </p:stCondLst>
                                        </p:cTn>
                                        <p:tgtEl>
                                          <p:spTgt spid="50205"/>
                                        </p:tgtEl>
                                        <p:attrNameLst>
                                          <p:attrName>style.visibility</p:attrName>
                                        </p:attrNameLst>
                                      </p:cBhvr>
                                      <p:to>
                                        <p:strVal val="visible"/>
                                      </p:to>
                                    </p:set>
                                    <p:animEffect transition="in" filter="box(out)">
                                      <p:cBhvr>
                                        <p:cTn id="130" dur="500"/>
                                        <p:tgtEl>
                                          <p:spTgt spid="50205"/>
                                        </p:tgtEl>
                                      </p:cBhvr>
                                    </p:animEffect>
                                  </p:childTnLst>
                                </p:cTn>
                              </p:par>
                            </p:childTnLst>
                          </p:cTn>
                        </p:par>
                        <p:par>
                          <p:cTn id="131" fill="hold">
                            <p:stCondLst>
                              <p:cond delay="3500"/>
                            </p:stCondLst>
                            <p:childTnLst>
                              <p:par>
                                <p:cTn id="132" presetID="4" presetClass="entr" presetSubtype="32" fill="hold" grpId="0" nodeType="afterEffect">
                                  <p:stCondLst>
                                    <p:cond delay="1000"/>
                                  </p:stCondLst>
                                  <p:childTnLst>
                                    <p:set>
                                      <p:cBhvr>
                                        <p:cTn id="133" dur="1" fill="hold">
                                          <p:stCondLst>
                                            <p:cond delay="0"/>
                                          </p:stCondLst>
                                        </p:cTn>
                                        <p:tgtEl>
                                          <p:spTgt spid="50207"/>
                                        </p:tgtEl>
                                        <p:attrNameLst>
                                          <p:attrName>style.visibility</p:attrName>
                                        </p:attrNameLst>
                                      </p:cBhvr>
                                      <p:to>
                                        <p:strVal val="visible"/>
                                      </p:to>
                                    </p:set>
                                    <p:animEffect transition="in" filter="box(out)">
                                      <p:cBhvr>
                                        <p:cTn id="134" dur="500"/>
                                        <p:tgtEl>
                                          <p:spTgt spid="50207"/>
                                        </p:tgtEl>
                                      </p:cBhvr>
                                    </p:animEffect>
                                  </p:childTnLst>
                                </p:cTn>
                              </p:par>
                            </p:childTnLst>
                          </p:cTn>
                        </p:par>
                      </p:childTnLst>
                    </p:cTn>
                  </p:par>
                  <p:par>
                    <p:cTn id="135" fill="hold">
                      <p:stCondLst>
                        <p:cond delay="indefinite"/>
                      </p:stCondLst>
                      <p:childTnLst>
                        <p:par>
                          <p:cTn id="136" fill="hold">
                            <p:stCondLst>
                              <p:cond delay="0"/>
                            </p:stCondLst>
                            <p:childTnLst>
                              <p:par>
                                <p:cTn id="137" presetID="4" presetClass="entr" presetSubtype="32" fill="hold" grpId="0" nodeType="clickEffect">
                                  <p:stCondLst>
                                    <p:cond delay="0"/>
                                  </p:stCondLst>
                                  <p:childTnLst>
                                    <p:set>
                                      <p:cBhvr>
                                        <p:cTn id="138" dur="1" fill="hold">
                                          <p:stCondLst>
                                            <p:cond delay="0"/>
                                          </p:stCondLst>
                                        </p:cTn>
                                        <p:tgtEl>
                                          <p:spTgt spid="50194"/>
                                        </p:tgtEl>
                                        <p:attrNameLst>
                                          <p:attrName>style.visibility</p:attrName>
                                        </p:attrNameLst>
                                      </p:cBhvr>
                                      <p:to>
                                        <p:strVal val="visible"/>
                                      </p:to>
                                    </p:set>
                                    <p:animEffect transition="in" filter="box(out)">
                                      <p:cBhvr>
                                        <p:cTn id="139" dur="500"/>
                                        <p:tgtEl>
                                          <p:spTgt spid="50194"/>
                                        </p:tgtEl>
                                      </p:cBhvr>
                                    </p:animEffect>
                                  </p:childTnLst>
                                </p:cTn>
                              </p:par>
                            </p:childTnLst>
                          </p:cTn>
                        </p:par>
                        <p:par>
                          <p:cTn id="140" fill="hold">
                            <p:stCondLst>
                              <p:cond delay="500"/>
                            </p:stCondLst>
                            <p:childTnLst>
                              <p:par>
                                <p:cTn id="141" presetID="4" presetClass="entr" presetSubtype="32" fill="hold" grpId="0" nodeType="afterEffect">
                                  <p:stCondLst>
                                    <p:cond delay="1000"/>
                                  </p:stCondLst>
                                  <p:childTnLst>
                                    <p:set>
                                      <p:cBhvr>
                                        <p:cTn id="142" dur="1" fill="hold">
                                          <p:stCondLst>
                                            <p:cond delay="0"/>
                                          </p:stCondLst>
                                        </p:cTn>
                                        <p:tgtEl>
                                          <p:spTgt spid="50185"/>
                                        </p:tgtEl>
                                        <p:attrNameLst>
                                          <p:attrName>style.visibility</p:attrName>
                                        </p:attrNameLst>
                                      </p:cBhvr>
                                      <p:to>
                                        <p:strVal val="visible"/>
                                      </p:to>
                                    </p:set>
                                    <p:animEffect transition="in" filter="box(out)">
                                      <p:cBhvr>
                                        <p:cTn id="143" dur="500"/>
                                        <p:tgtEl>
                                          <p:spTgt spid="50185"/>
                                        </p:tgtEl>
                                      </p:cBhvr>
                                    </p:animEffect>
                                  </p:childTnLst>
                                </p:cTn>
                              </p:par>
                            </p:childTnLst>
                          </p:cTn>
                        </p:par>
                      </p:childTnLst>
                    </p:cTn>
                  </p:par>
                  <p:par>
                    <p:cTn id="144" fill="hold">
                      <p:stCondLst>
                        <p:cond delay="indefinite"/>
                      </p:stCondLst>
                      <p:childTnLst>
                        <p:par>
                          <p:cTn id="145" fill="hold">
                            <p:stCondLst>
                              <p:cond delay="0"/>
                            </p:stCondLst>
                            <p:childTnLst>
                              <p:par>
                                <p:cTn id="146" presetID="4" presetClass="entr" presetSubtype="32" fill="hold" grpId="0" nodeType="clickEffect">
                                  <p:stCondLst>
                                    <p:cond delay="0"/>
                                  </p:stCondLst>
                                  <p:childTnLst>
                                    <p:set>
                                      <p:cBhvr>
                                        <p:cTn id="147" dur="1" fill="hold">
                                          <p:stCondLst>
                                            <p:cond delay="0"/>
                                          </p:stCondLst>
                                        </p:cTn>
                                        <p:tgtEl>
                                          <p:spTgt spid="50209"/>
                                        </p:tgtEl>
                                        <p:attrNameLst>
                                          <p:attrName>style.visibility</p:attrName>
                                        </p:attrNameLst>
                                      </p:cBhvr>
                                      <p:to>
                                        <p:strVal val="visible"/>
                                      </p:to>
                                    </p:set>
                                    <p:animEffect transition="in" filter="box(out)">
                                      <p:cBhvr>
                                        <p:cTn id="148" dur="500"/>
                                        <p:tgtEl>
                                          <p:spTgt spid="50209"/>
                                        </p:tgtEl>
                                      </p:cBhvr>
                                    </p:animEffect>
                                  </p:childTnLst>
                                </p:cTn>
                              </p:par>
                            </p:childTnLst>
                          </p:cTn>
                        </p:par>
                        <p:par>
                          <p:cTn id="149" fill="hold">
                            <p:stCondLst>
                              <p:cond delay="500"/>
                            </p:stCondLst>
                            <p:childTnLst>
                              <p:par>
                                <p:cTn id="150" presetID="4" presetClass="entr" presetSubtype="32" fill="hold" grpId="0" nodeType="afterEffect">
                                  <p:stCondLst>
                                    <p:cond delay="1000"/>
                                  </p:stCondLst>
                                  <p:childTnLst>
                                    <p:set>
                                      <p:cBhvr>
                                        <p:cTn id="151" dur="1" fill="hold">
                                          <p:stCondLst>
                                            <p:cond delay="0"/>
                                          </p:stCondLst>
                                        </p:cTn>
                                        <p:tgtEl>
                                          <p:spTgt spid="50208"/>
                                        </p:tgtEl>
                                        <p:attrNameLst>
                                          <p:attrName>style.visibility</p:attrName>
                                        </p:attrNameLst>
                                      </p:cBhvr>
                                      <p:to>
                                        <p:strVal val="visible"/>
                                      </p:to>
                                    </p:set>
                                    <p:animEffect transition="in" filter="box(out)">
                                      <p:cBhvr>
                                        <p:cTn id="152" dur="500"/>
                                        <p:tgtEl>
                                          <p:spTgt spid="50208"/>
                                        </p:tgtEl>
                                      </p:cBhvr>
                                    </p:animEffect>
                                  </p:childTnLst>
                                </p:cTn>
                              </p:par>
                            </p:childTnLst>
                          </p:cTn>
                        </p:par>
                      </p:childTnLst>
                    </p:cTn>
                  </p:par>
                  <p:par>
                    <p:cTn id="153" fill="hold">
                      <p:stCondLst>
                        <p:cond delay="indefinite"/>
                      </p:stCondLst>
                      <p:childTnLst>
                        <p:par>
                          <p:cTn id="154" fill="hold">
                            <p:stCondLst>
                              <p:cond delay="0"/>
                            </p:stCondLst>
                            <p:childTnLst>
                              <p:par>
                                <p:cTn id="155" presetID="4" presetClass="entr" presetSubtype="32" fill="hold" grpId="0" nodeType="clickEffect">
                                  <p:stCondLst>
                                    <p:cond delay="0"/>
                                  </p:stCondLst>
                                  <p:childTnLst>
                                    <p:set>
                                      <p:cBhvr>
                                        <p:cTn id="156" dur="1" fill="hold">
                                          <p:stCondLst>
                                            <p:cond delay="0"/>
                                          </p:stCondLst>
                                        </p:cTn>
                                        <p:tgtEl>
                                          <p:spTgt spid="50213"/>
                                        </p:tgtEl>
                                        <p:attrNameLst>
                                          <p:attrName>style.visibility</p:attrName>
                                        </p:attrNameLst>
                                      </p:cBhvr>
                                      <p:to>
                                        <p:strVal val="visible"/>
                                      </p:to>
                                    </p:set>
                                    <p:animEffect transition="in" filter="box(out)">
                                      <p:cBhvr>
                                        <p:cTn id="157" dur="500"/>
                                        <p:tgtEl>
                                          <p:spTgt spid="50213"/>
                                        </p:tgtEl>
                                      </p:cBhvr>
                                    </p:animEffect>
                                  </p:childTnLst>
                                </p:cTn>
                              </p:par>
                            </p:childTnLst>
                          </p:cTn>
                        </p:par>
                        <p:par>
                          <p:cTn id="158" fill="hold">
                            <p:stCondLst>
                              <p:cond delay="500"/>
                            </p:stCondLst>
                            <p:childTnLst>
                              <p:par>
                                <p:cTn id="159" presetID="4" presetClass="entr" presetSubtype="32" fill="hold" grpId="0" nodeType="afterEffect">
                                  <p:stCondLst>
                                    <p:cond delay="1000"/>
                                  </p:stCondLst>
                                  <p:childTnLst>
                                    <p:set>
                                      <p:cBhvr>
                                        <p:cTn id="160" dur="1" fill="hold">
                                          <p:stCondLst>
                                            <p:cond delay="0"/>
                                          </p:stCondLst>
                                        </p:cTn>
                                        <p:tgtEl>
                                          <p:spTgt spid="50216"/>
                                        </p:tgtEl>
                                        <p:attrNameLst>
                                          <p:attrName>style.visibility</p:attrName>
                                        </p:attrNameLst>
                                      </p:cBhvr>
                                      <p:to>
                                        <p:strVal val="visible"/>
                                      </p:to>
                                    </p:set>
                                    <p:animEffect transition="in" filter="box(out)">
                                      <p:cBhvr>
                                        <p:cTn id="161" dur="500"/>
                                        <p:tgtEl>
                                          <p:spTgt spid="50216"/>
                                        </p:tgtEl>
                                      </p:cBhvr>
                                    </p:animEffect>
                                  </p:childTnLst>
                                </p:cTn>
                              </p:par>
                            </p:childTnLst>
                          </p:cTn>
                        </p:par>
                        <p:par>
                          <p:cTn id="162" fill="hold">
                            <p:stCondLst>
                              <p:cond delay="2000"/>
                            </p:stCondLst>
                            <p:childTnLst>
                              <p:par>
                                <p:cTn id="163" presetID="4" presetClass="entr" presetSubtype="32" fill="hold" grpId="0" nodeType="afterEffect">
                                  <p:stCondLst>
                                    <p:cond delay="1000"/>
                                  </p:stCondLst>
                                  <p:childTnLst>
                                    <p:set>
                                      <p:cBhvr>
                                        <p:cTn id="164" dur="1" fill="hold">
                                          <p:stCondLst>
                                            <p:cond delay="0"/>
                                          </p:stCondLst>
                                        </p:cTn>
                                        <p:tgtEl>
                                          <p:spTgt spid="50217"/>
                                        </p:tgtEl>
                                        <p:attrNameLst>
                                          <p:attrName>style.visibility</p:attrName>
                                        </p:attrNameLst>
                                      </p:cBhvr>
                                      <p:to>
                                        <p:strVal val="visible"/>
                                      </p:to>
                                    </p:set>
                                    <p:animEffect transition="in" filter="box(out)">
                                      <p:cBhvr>
                                        <p:cTn id="165" dur="500"/>
                                        <p:tgtEl>
                                          <p:spTgt spid="50217"/>
                                        </p:tgtEl>
                                      </p:cBhvr>
                                    </p:animEffect>
                                  </p:childTnLst>
                                </p:cTn>
                              </p:par>
                            </p:childTnLst>
                          </p:cTn>
                        </p:par>
                        <p:par>
                          <p:cTn id="166" fill="hold">
                            <p:stCondLst>
                              <p:cond delay="3500"/>
                            </p:stCondLst>
                            <p:childTnLst>
                              <p:par>
                                <p:cTn id="167" presetID="4" presetClass="entr" presetSubtype="32" fill="hold" grpId="0" nodeType="afterEffect">
                                  <p:stCondLst>
                                    <p:cond delay="1000"/>
                                  </p:stCondLst>
                                  <p:childTnLst>
                                    <p:set>
                                      <p:cBhvr>
                                        <p:cTn id="168" dur="1" fill="hold">
                                          <p:stCondLst>
                                            <p:cond delay="0"/>
                                          </p:stCondLst>
                                        </p:cTn>
                                        <p:tgtEl>
                                          <p:spTgt spid="50215"/>
                                        </p:tgtEl>
                                        <p:attrNameLst>
                                          <p:attrName>style.visibility</p:attrName>
                                        </p:attrNameLst>
                                      </p:cBhvr>
                                      <p:to>
                                        <p:strVal val="visible"/>
                                      </p:to>
                                    </p:set>
                                    <p:animEffect transition="in" filter="box(out)">
                                      <p:cBhvr>
                                        <p:cTn id="169" dur="500"/>
                                        <p:tgtEl>
                                          <p:spTgt spid="50215"/>
                                        </p:tgtEl>
                                      </p:cBhvr>
                                    </p:animEffect>
                                  </p:childTnLst>
                                </p:cTn>
                              </p:par>
                            </p:childTnLst>
                          </p:cTn>
                        </p:par>
                        <p:par>
                          <p:cTn id="170" fill="hold">
                            <p:stCondLst>
                              <p:cond delay="5000"/>
                            </p:stCondLst>
                            <p:childTnLst>
                              <p:par>
                                <p:cTn id="171" presetID="4" presetClass="entr" presetSubtype="32" fill="hold" grpId="0" nodeType="afterEffect">
                                  <p:stCondLst>
                                    <p:cond delay="1000"/>
                                  </p:stCondLst>
                                  <p:childTnLst>
                                    <p:set>
                                      <p:cBhvr>
                                        <p:cTn id="172" dur="1" fill="hold">
                                          <p:stCondLst>
                                            <p:cond delay="0"/>
                                          </p:stCondLst>
                                        </p:cTn>
                                        <p:tgtEl>
                                          <p:spTgt spid="50212"/>
                                        </p:tgtEl>
                                        <p:attrNameLst>
                                          <p:attrName>style.visibility</p:attrName>
                                        </p:attrNameLst>
                                      </p:cBhvr>
                                      <p:to>
                                        <p:strVal val="visible"/>
                                      </p:to>
                                    </p:set>
                                    <p:animEffect transition="in" filter="box(out)">
                                      <p:cBhvr>
                                        <p:cTn id="173" dur="500"/>
                                        <p:tgtEl>
                                          <p:spTgt spid="50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animBg="1" autoUpdateAnimBg="0"/>
      <p:bldP spid="50180" grpId="0" animBg="1" autoUpdateAnimBg="0"/>
      <p:bldP spid="50181" grpId="0" animBg="1" autoUpdateAnimBg="0"/>
      <p:bldP spid="50182" grpId="0" animBg="1" autoUpdateAnimBg="0"/>
      <p:bldP spid="50183" grpId="0" animBg="1" autoUpdateAnimBg="0"/>
      <p:bldP spid="50184" grpId="0" animBg="1" autoUpdateAnimBg="0"/>
      <p:bldP spid="50185" grpId="0" animBg="1" autoUpdateAnimBg="0"/>
      <p:bldP spid="50186" grpId="0" animBg="1" autoUpdateAnimBg="0"/>
      <p:bldP spid="50187" grpId="0" animBg="1" autoUpdateAnimBg="0"/>
      <p:bldP spid="50188" grpId="0" animBg="1" autoUpdateAnimBg="0"/>
      <p:bldP spid="50189" grpId="0" animBg="1" autoUpdateAnimBg="0"/>
      <p:bldP spid="50190" grpId="0" animBg="1" autoUpdateAnimBg="0"/>
      <p:bldP spid="50191" grpId="0" animBg="1"/>
      <p:bldP spid="50192" grpId="0" animBg="1"/>
      <p:bldP spid="50193" grpId="0" animBg="1"/>
      <p:bldP spid="50194" grpId="0" animBg="1"/>
      <p:bldP spid="50195" grpId="0" animBg="1"/>
      <p:bldP spid="50196" grpId="0" animBg="1"/>
      <p:bldP spid="50197" grpId="0" animBg="1"/>
      <p:bldP spid="50198" grpId="0" animBg="1"/>
      <p:bldP spid="50199" grpId="0" animBg="1" autoUpdateAnimBg="0"/>
      <p:bldP spid="50200" grpId="0" animBg="1"/>
      <p:bldP spid="50201" grpId="0" animBg="1"/>
      <p:bldP spid="50202" grpId="0" animBg="1" autoUpdateAnimBg="0"/>
      <p:bldP spid="50203" grpId="0" animBg="1" autoUpdateAnimBg="0"/>
      <p:bldP spid="50204" grpId="0" animBg="1" autoUpdateAnimBg="0"/>
      <p:bldP spid="50205" grpId="0" animBg="1" autoUpdateAnimBg="0"/>
      <p:bldP spid="50206" grpId="0" animBg="1"/>
      <p:bldP spid="50207" grpId="0" animBg="1" autoUpdateAnimBg="0"/>
      <p:bldP spid="50208" grpId="0" animBg="1" autoUpdateAnimBg="0"/>
      <p:bldP spid="50209" grpId="0" animBg="1" autoUpdateAnimBg="0"/>
      <p:bldP spid="50210" grpId="0" animBg="1" autoUpdateAnimBg="0"/>
      <p:bldP spid="50211" grpId="0" animBg="1"/>
      <p:bldP spid="50212" grpId="0" animBg="1"/>
      <p:bldP spid="50213" grpId="0" animBg="1"/>
      <p:bldP spid="50214" grpId="0" animBg="1"/>
      <p:bldP spid="50215" grpId="0" animBg="1"/>
      <p:bldP spid="50216" grpId="0" animBg="1"/>
      <p:bldP spid="502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pt-BR" sz="3600"/>
              <a:t>COMPETITIVIDADE</a:t>
            </a:r>
          </a:p>
        </p:txBody>
      </p:sp>
      <p:sp>
        <p:nvSpPr>
          <p:cNvPr id="52227" name="Text Box 3"/>
          <p:cNvSpPr txBox="1">
            <a:spLocks noChangeArrowheads="1"/>
          </p:cNvSpPr>
          <p:nvPr/>
        </p:nvSpPr>
        <p:spPr bwMode="auto">
          <a:xfrm>
            <a:off x="228600" y="2057400"/>
            <a:ext cx="1981200" cy="366713"/>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b="1">
                <a:solidFill>
                  <a:schemeClr val="accent2"/>
                </a:solidFill>
                <a:latin typeface="Times New Roman" pitchFamily="18" charset="0"/>
              </a:rPr>
              <a:t>ORGANIZAÇÃO</a:t>
            </a:r>
            <a:endParaRPr lang="pt-BR" sz="1400" b="1">
              <a:solidFill>
                <a:schemeClr val="accent2"/>
              </a:solidFill>
              <a:latin typeface="Times New Roman" pitchFamily="18" charset="0"/>
            </a:endParaRPr>
          </a:p>
        </p:txBody>
      </p:sp>
      <p:sp>
        <p:nvSpPr>
          <p:cNvPr id="52228" name="Text Box 4"/>
          <p:cNvSpPr txBox="1">
            <a:spLocks noChangeArrowheads="1"/>
          </p:cNvSpPr>
          <p:nvPr/>
        </p:nvSpPr>
        <p:spPr bwMode="auto">
          <a:xfrm>
            <a:off x="2590800" y="2057400"/>
            <a:ext cx="1905000" cy="64135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b="1">
                <a:solidFill>
                  <a:schemeClr val="accent2"/>
                </a:solidFill>
                <a:latin typeface="Times New Roman" pitchFamily="18" charset="0"/>
              </a:rPr>
              <a:t>ADEQUAÇÃO DO MIX</a:t>
            </a:r>
          </a:p>
        </p:txBody>
      </p:sp>
      <p:sp>
        <p:nvSpPr>
          <p:cNvPr id="52229" name="Text Box 5"/>
          <p:cNvSpPr txBox="1">
            <a:spLocks noChangeArrowheads="1"/>
          </p:cNvSpPr>
          <p:nvPr/>
        </p:nvSpPr>
        <p:spPr bwMode="auto">
          <a:xfrm>
            <a:off x="4800600" y="2057400"/>
            <a:ext cx="1905000" cy="64135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b="1">
                <a:solidFill>
                  <a:schemeClr val="accent2"/>
                </a:solidFill>
                <a:latin typeface="Times New Roman" pitchFamily="18" charset="0"/>
              </a:rPr>
              <a:t>REDES REVERSAS</a:t>
            </a:r>
          </a:p>
        </p:txBody>
      </p:sp>
      <p:sp>
        <p:nvSpPr>
          <p:cNvPr id="52230" name="Text Box 6"/>
          <p:cNvSpPr txBox="1">
            <a:spLocks noChangeArrowheads="1"/>
          </p:cNvSpPr>
          <p:nvPr/>
        </p:nvSpPr>
        <p:spPr bwMode="auto">
          <a:xfrm>
            <a:off x="6934200" y="2057400"/>
            <a:ext cx="1905000" cy="58102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600" b="1">
                <a:solidFill>
                  <a:schemeClr val="accent2"/>
                </a:solidFill>
                <a:latin typeface="Times New Roman" pitchFamily="18" charset="0"/>
              </a:rPr>
              <a:t>ASPECTOS FISCAIS</a:t>
            </a:r>
            <a:endParaRPr lang="pt-BR" sz="1400" b="1">
              <a:solidFill>
                <a:schemeClr val="accent2"/>
              </a:solidFill>
              <a:latin typeface="Times New Roman" pitchFamily="18" charset="0"/>
            </a:endParaRPr>
          </a:p>
        </p:txBody>
      </p:sp>
      <p:sp>
        <p:nvSpPr>
          <p:cNvPr id="52231" name="Text Box 7"/>
          <p:cNvSpPr txBox="1">
            <a:spLocks noChangeArrowheads="1"/>
          </p:cNvSpPr>
          <p:nvPr/>
        </p:nvSpPr>
        <p:spPr bwMode="auto">
          <a:xfrm>
            <a:off x="4876800" y="3581400"/>
            <a:ext cx="1905000" cy="836613"/>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COLETAS / CONSOLIDAÇÃO / </a:t>
            </a:r>
          </a:p>
          <a:p>
            <a:pPr algn="ctr" eaLnBrk="0" hangingPunct="0">
              <a:spcBef>
                <a:spcPct val="50000"/>
              </a:spcBef>
            </a:pPr>
            <a:r>
              <a:rPr lang="pt-BR" sz="1400" b="1">
                <a:solidFill>
                  <a:schemeClr val="accent2"/>
                </a:solidFill>
                <a:latin typeface="Times New Roman" pitchFamily="18" charset="0"/>
              </a:rPr>
              <a:t>MERCADOS</a:t>
            </a:r>
          </a:p>
        </p:txBody>
      </p:sp>
      <p:sp>
        <p:nvSpPr>
          <p:cNvPr id="52232" name="Text Box 8"/>
          <p:cNvSpPr txBox="1">
            <a:spLocks noChangeArrowheads="1"/>
          </p:cNvSpPr>
          <p:nvPr/>
        </p:nvSpPr>
        <p:spPr bwMode="auto">
          <a:xfrm>
            <a:off x="228600" y="2743200"/>
            <a:ext cx="1905000" cy="73025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ENVOLVIMENTO DA ALTA DIREÇÃO E  DEMAIS ÁREAS</a:t>
            </a:r>
          </a:p>
        </p:txBody>
      </p:sp>
      <p:sp>
        <p:nvSpPr>
          <p:cNvPr id="52233" name="Text Box 9"/>
          <p:cNvSpPr txBox="1">
            <a:spLocks noChangeArrowheads="1"/>
          </p:cNvSpPr>
          <p:nvPr/>
        </p:nvSpPr>
        <p:spPr bwMode="auto">
          <a:xfrm>
            <a:off x="228600" y="3657600"/>
            <a:ext cx="1905000" cy="51752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DEFINIÇÃO DE  FUNÇÕES</a:t>
            </a:r>
          </a:p>
        </p:txBody>
      </p:sp>
      <p:sp>
        <p:nvSpPr>
          <p:cNvPr id="52234" name="Text Box 10"/>
          <p:cNvSpPr txBox="1">
            <a:spLocks noChangeArrowheads="1"/>
          </p:cNvSpPr>
          <p:nvPr/>
        </p:nvSpPr>
        <p:spPr bwMode="auto">
          <a:xfrm>
            <a:off x="2514600" y="3733800"/>
            <a:ext cx="1905000" cy="51752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REVISÃO DE PROCESSOS</a:t>
            </a:r>
          </a:p>
        </p:txBody>
      </p:sp>
      <p:sp>
        <p:nvSpPr>
          <p:cNvPr id="52235" name="Text Box 11"/>
          <p:cNvSpPr txBox="1">
            <a:spLocks noChangeArrowheads="1"/>
          </p:cNvSpPr>
          <p:nvPr/>
        </p:nvSpPr>
        <p:spPr bwMode="auto">
          <a:xfrm>
            <a:off x="2362200" y="3124200"/>
            <a:ext cx="2209800" cy="51752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PROJETOS PARA LOGÍSTICA REVERSA</a:t>
            </a:r>
          </a:p>
        </p:txBody>
      </p:sp>
      <p:sp>
        <p:nvSpPr>
          <p:cNvPr id="52236" name="Text Box 12"/>
          <p:cNvSpPr txBox="1">
            <a:spLocks noChangeArrowheads="1"/>
          </p:cNvSpPr>
          <p:nvPr/>
        </p:nvSpPr>
        <p:spPr bwMode="auto">
          <a:xfrm>
            <a:off x="2514600" y="4343400"/>
            <a:ext cx="1905000" cy="51752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ANÁLISE DO CICLO DE  VIDA </a:t>
            </a:r>
          </a:p>
        </p:txBody>
      </p:sp>
      <p:sp>
        <p:nvSpPr>
          <p:cNvPr id="52237" name="Text Box 13"/>
          <p:cNvSpPr txBox="1">
            <a:spLocks noChangeArrowheads="1"/>
          </p:cNvSpPr>
          <p:nvPr/>
        </p:nvSpPr>
        <p:spPr bwMode="auto">
          <a:xfrm>
            <a:off x="2514600" y="4876800"/>
            <a:ext cx="1905000" cy="30480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EMBALAGENS </a:t>
            </a:r>
          </a:p>
        </p:txBody>
      </p:sp>
      <p:sp>
        <p:nvSpPr>
          <p:cNvPr id="52238" name="Text Box 14"/>
          <p:cNvSpPr txBox="1">
            <a:spLocks noChangeArrowheads="1"/>
          </p:cNvSpPr>
          <p:nvPr/>
        </p:nvSpPr>
        <p:spPr bwMode="auto">
          <a:xfrm>
            <a:off x="4800600" y="2971800"/>
            <a:ext cx="1905000" cy="51752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NÍVEIS DE INTEGRAÇÃO </a:t>
            </a:r>
          </a:p>
        </p:txBody>
      </p:sp>
      <p:sp>
        <p:nvSpPr>
          <p:cNvPr id="52239" name="Text Box 15"/>
          <p:cNvSpPr txBox="1">
            <a:spLocks noChangeArrowheads="1"/>
          </p:cNvSpPr>
          <p:nvPr/>
        </p:nvSpPr>
        <p:spPr bwMode="auto">
          <a:xfrm>
            <a:off x="6934200" y="3048000"/>
            <a:ext cx="1905000" cy="623888"/>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CLASSIFICAÇÃO</a:t>
            </a:r>
          </a:p>
          <a:p>
            <a:pPr algn="ctr" eaLnBrk="0" hangingPunct="0">
              <a:spcBef>
                <a:spcPct val="50000"/>
              </a:spcBef>
            </a:pPr>
            <a:r>
              <a:rPr lang="pt-BR" sz="1400" b="1">
                <a:solidFill>
                  <a:schemeClr val="accent2"/>
                </a:solidFill>
                <a:latin typeface="Times New Roman" pitchFamily="18" charset="0"/>
              </a:rPr>
              <a:t>FISCAL </a:t>
            </a:r>
          </a:p>
        </p:txBody>
      </p:sp>
      <p:sp>
        <p:nvSpPr>
          <p:cNvPr id="52240" name="Text Box 16"/>
          <p:cNvSpPr txBox="1">
            <a:spLocks noChangeArrowheads="1"/>
          </p:cNvSpPr>
          <p:nvPr/>
        </p:nvSpPr>
        <p:spPr bwMode="auto">
          <a:xfrm>
            <a:off x="4953000" y="4648200"/>
            <a:ext cx="1905000" cy="30480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PARCERIAS </a:t>
            </a:r>
          </a:p>
        </p:txBody>
      </p:sp>
      <p:sp>
        <p:nvSpPr>
          <p:cNvPr id="52241" name="Text Box 17"/>
          <p:cNvSpPr txBox="1">
            <a:spLocks noChangeArrowheads="1"/>
          </p:cNvSpPr>
          <p:nvPr/>
        </p:nvSpPr>
        <p:spPr bwMode="auto">
          <a:xfrm>
            <a:off x="7010400" y="3810000"/>
            <a:ext cx="1905000" cy="30480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1400" b="1">
                <a:solidFill>
                  <a:schemeClr val="accent2"/>
                </a:solidFill>
                <a:latin typeface="Times New Roman" pitchFamily="18" charset="0"/>
              </a:rPr>
              <a:t>PROPRIEDADE</a:t>
            </a:r>
          </a:p>
        </p:txBody>
      </p:sp>
      <p:sp>
        <p:nvSpPr>
          <p:cNvPr id="52242" name="Text Box 18"/>
          <p:cNvSpPr txBox="1">
            <a:spLocks noChangeArrowheads="1"/>
          </p:cNvSpPr>
          <p:nvPr/>
        </p:nvSpPr>
        <p:spPr bwMode="auto">
          <a:xfrm>
            <a:off x="914400" y="5257800"/>
            <a:ext cx="1905000" cy="7016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2000" b="1">
                <a:solidFill>
                  <a:schemeClr val="accent2"/>
                </a:solidFill>
                <a:latin typeface="Times New Roman" pitchFamily="18" charset="0"/>
              </a:rPr>
              <a:t>REDUÇÃO DE CUSTOS</a:t>
            </a:r>
          </a:p>
        </p:txBody>
      </p:sp>
      <p:sp>
        <p:nvSpPr>
          <p:cNvPr id="52243" name="Text Box 19"/>
          <p:cNvSpPr txBox="1">
            <a:spLocks noChangeArrowheads="1"/>
          </p:cNvSpPr>
          <p:nvPr/>
        </p:nvSpPr>
        <p:spPr bwMode="auto">
          <a:xfrm>
            <a:off x="3352800" y="5257800"/>
            <a:ext cx="2362200" cy="7016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2000" b="1">
                <a:solidFill>
                  <a:schemeClr val="accent2"/>
                </a:solidFill>
                <a:latin typeface="Times New Roman" pitchFamily="18" charset="0"/>
              </a:rPr>
              <a:t>RETENÇÃO DE CLIENTES</a:t>
            </a:r>
          </a:p>
        </p:txBody>
      </p:sp>
      <p:sp>
        <p:nvSpPr>
          <p:cNvPr id="52244" name="Text Box 20"/>
          <p:cNvSpPr txBox="1">
            <a:spLocks noChangeArrowheads="1"/>
          </p:cNvSpPr>
          <p:nvPr/>
        </p:nvSpPr>
        <p:spPr bwMode="auto">
          <a:xfrm>
            <a:off x="6096000" y="5257800"/>
            <a:ext cx="2286000" cy="7016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spcBef>
                <a:spcPct val="50000"/>
              </a:spcBef>
            </a:pPr>
            <a:r>
              <a:rPr lang="pt-BR" sz="2000" b="1">
                <a:solidFill>
                  <a:schemeClr val="accent2"/>
                </a:solidFill>
                <a:latin typeface="Times New Roman" pitchFamily="18" charset="0"/>
              </a:rPr>
              <a:t>IMAGEM CORPORATIVA</a:t>
            </a:r>
          </a:p>
        </p:txBody>
      </p:sp>
      <p:sp>
        <p:nvSpPr>
          <p:cNvPr id="52245" name="Line 21"/>
          <p:cNvSpPr>
            <a:spLocks noChangeShapeType="1"/>
          </p:cNvSpPr>
          <p:nvPr/>
        </p:nvSpPr>
        <p:spPr bwMode="auto">
          <a:xfrm>
            <a:off x="838200" y="5181600"/>
            <a:ext cx="7162800" cy="0"/>
          </a:xfrm>
          <a:prstGeom prst="line">
            <a:avLst/>
          </a:prstGeom>
          <a:noFill/>
          <a:ln w="38100">
            <a:solidFill>
              <a:schemeClr val="accent2"/>
            </a:solidFill>
            <a:round/>
            <a:headEnd/>
            <a:tailEnd/>
          </a:ln>
          <a:effectLst/>
        </p:spPr>
        <p:txBody>
          <a:bodyPr wrap="none" anchor="ctr"/>
          <a:lstStyle/>
          <a:p>
            <a:endParaRPr lang="pt-B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pt-BR" sz="3600"/>
              <a:t>COMPETÊNCIA DA  LOGÍSTICA REVERSA</a:t>
            </a:r>
          </a:p>
        </p:txBody>
      </p:sp>
      <p:sp>
        <p:nvSpPr>
          <p:cNvPr id="54275" name="Rectangle 3"/>
          <p:cNvSpPr>
            <a:spLocks noGrp="1" noChangeArrowheads="1"/>
          </p:cNvSpPr>
          <p:nvPr>
            <p:ph type="body" idx="1"/>
          </p:nvPr>
        </p:nvSpPr>
        <p:spPr>
          <a:xfrm>
            <a:off x="250825" y="1462088"/>
            <a:ext cx="8610600" cy="5229225"/>
          </a:xfrm>
          <a:gradFill rotWithShape="1">
            <a:gsLst>
              <a:gs pos="0">
                <a:srgbClr val="CCECFF">
                  <a:gamma/>
                  <a:shade val="46275"/>
                  <a:invGamma/>
                </a:srgbClr>
              </a:gs>
              <a:gs pos="100000">
                <a:srgbClr val="CCECFF"/>
              </a:gs>
            </a:gsLst>
            <a:lin ang="5400000" scaled="1"/>
          </a:gradFill>
          <a:ln>
            <a:solidFill>
              <a:schemeClr val="tx1"/>
            </a:solidFill>
          </a:ln>
        </p:spPr>
        <p:txBody>
          <a:bodyPr/>
          <a:lstStyle/>
          <a:p>
            <a:r>
              <a:rPr lang="pt-BR" sz="2400"/>
              <a:t>DIAGNÓSTICO DE OPORTUNIDADES</a:t>
            </a:r>
            <a:endParaRPr lang="pt-BR"/>
          </a:p>
          <a:p>
            <a:pPr lvl="1"/>
            <a:r>
              <a:rPr lang="pt-BR" sz="2000"/>
              <a:t>O PRODUTO LOGÍSTICO </a:t>
            </a:r>
          </a:p>
          <a:p>
            <a:pPr lvl="1"/>
            <a:r>
              <a:rPr lang="pt-BR" sz="2000"/>
              <a:t>METODOLOGIAS ESPECÍFICAS </a:t>
            </a:r>
          </a:p>
          <a:p>
            <a:pPr lvl="1"/>
            <a:r>
              <a:rPr lang="pt-BR" sz="2000"/>
              <a:t>ORIGENS - DESTINOS - MERCADOS </a:t>
            </a:r>
            <a:r>
              <a:rPr lang="pt-BR" sz="3200"/>
              <a:t> </a:t>
            </a:r>
          </a:p>
          <a:p>
            <a:r>
              <a:rPr lang="pt-BR" sz="2400"/>
              <a:t>OBJETIVOS DE REVALORIZAÇÃO</a:t>
            </a:r>
            <a:r>
              <a:rPr lang="pt-BR" sz="2800"/>
              <a:t> </a:t>
            </a:r>
          </a:p>
          <a:p>
            <a:r>
              <a:rPr lang="pt-BR" sz="2400"/>
              <a:t>MONTAGEM DA REDE REVERSA</a:t>
            </a:r>
            <a:endParaRPr lang="pt-BR" sz="2800"/>
          </a:p>
          <a:p>
            <a:pPr lvl="1"/>
            <a:r>
              <a:rPr lang="pt-BR" sz="2000"/>
              <a:t>SISTEMAS E LOCALIZAÇÃO DE COLETA - CONSOLIDAÇÃO - DESTINOS  </a:t>
            </a:r>
          </a:p>
          <a:p>
            <a:pPr lvl="1"/>
            <a:r>
              <a:rPr lang="pt-BR" sz="2000"/>
              <a:t>PARCERIAS EMPRESARIAIS - GOVERNAMENTAIS - TERCEIRIZAÇÃO DE SERVIÇOS</a:t>
            </a:r>
          </a:p>
          <a:p>
            <a:pPr lvl="1"/>
            <a:r>
              <a:rPr lang="pt-BR" sz="2000"/>
              <a:t>SISTEMAS DE INFORMAÇÃO ESPECÍFICOS</a:t>
            </a:r>
            <a:endParaRPr lang="pt-B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14400" y="381000"/>
            <a:ext cx="7772400" cy="1143000"/>
          </a:xfrm>
        </p:spPr>
        <p:txBody>
          <a:bodyPr/>
          <a:lstStyle/>
          <a:p>
            <a:r>
              <a:rPr lang="pt-BR" sz="4000"/>
              <a:t>METODOLOGIAS DE IMPLANTAÇÃO</a:t>
            </a:r>
          </a:p>
        </p:txBody>
      </p:sp>
      <p:sp>
        <p:nvSpPr>
          <p:cNvPr id="56323" name="Rectangle 3"/>
          <p:cNvSpPr>
            <a:spLocks noGrp="1" noChangeArrowheads="1"/>
          </p:cNvSpPr>
          <p:nvPr>
            <p:ph type="body" idx="1"/>
          </p:nvPr>
        </p:nvSpPr>
        <p:spPr>
          <a:xfrm>
            <a:off x="228600" y="1905000"/>
            <a:ext cx="8686800" cy="4692650"/>
          </a:xfrm>
          <a:solidFill>
            <a:srgbClr val="FFFF99"/>
          </a:solidFill>
          <a:ln>
            <a:solidFill>
              <a:schemeClr val="tx1"/>
            </a:solidFill>
          </a:ln>
        </p:spPr>
        <p:txBody>
          <a:bodyPr/>
          <a:lstStyle/>
          <a:p>
            <a:r>
              <a:rPr lang="pt-BR"/>
              <a:t>MAPEAMENTO DOS PROCESSOS </a:t>
            </a:r>
          </a:p>
          <a:p>
            <a:r>
              <a:rPr lang="pt-BR"/>
              <a:t>CUSTEIO POR ATIVIDADE ( A B C )</a:t>
            </a:r>
          </a:p>
          <a:p>
            <a:r>
              <a:rPr lang="pt-BR"/>
              <a:t>ANÁLISE DO CICLO DE VIDA DOS PRODUTOS </a:t>
            </a:r>
          </a:p>
          <a:p>
            <a:r>
              <a:rPr lang="pt-BR"/>
              <a:t>PROJETO DO PRODUTO PARA  L . R .</a:t>
            </a:r>
          </a:p>
          <a:p>
            <a:r>
              <a:rPr lang="pt-BR"/>
              <a:t>MARKETING AMBIENTAL </a:t>
            </a:r>
          </a:p>
          <a:p>
            <a:r>
              <a:rPr lang="pt-BR"/>
              <a:t>PROJETO DA REDE REVERSA</a:t>
            </a:r>
            <a:endParaRPr lang="pt-B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box(out)">
                                      <p:cBhvr>
                                        <p:cTn id="7" dur="500"/>
                                        <p:tgtEl>
                                          <p:spTgt spid="56322"/>
                                        </p:tgtEl>
                                      </p:cBhvr>
                                    </p:animEffect>
                                  </p:childTnLst>
                                </p:cTn>
                              </p:par>
                            </p:childTnLst>
                          </p:cTn>
                        </p:par>
                        <p:par>
                          <p:cTn id="8" fill="hold">
                            <p:stCondLst>
                              <p:cond delay="500"/>
                            </p:stCondLst>
                            <p:childTnLst>
                              <p:par>
                                <p:cTn id="9" presetID="4" presetClass="entr" presetSubtype="32" fill="hold" grpId="0" nodeType="afterEffect">
                                  <p:stCondLst>
                                    <p:cond delay="200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ox(out)">
                                      <p:cBhvr>
                                        <p:cTn id="11" dur="500"/>
                                        <p:tgtEl>
                                          <p:spTgt spid="56323">
                                            <p:txEl>
                                              <p:pRg st="0" end="0"/>
                                            </p:txEl>
                                          </p:spTgt>
                                        </p:tgtEl>
                                      </p:cBhvr>
                                    </p:animEffect>
                                  </p:childTnLst>
                                </p:cTn>
                              </p:par>
                            </p:childTnLst>
                          </p:cTn>
                        </p:par>
                        <p:par>
                          <p:cTn id="12" fill="hold">
                            <p:stCondLst>
                              <p:cond delay="3000"/>
                            </p:stCondLst>
                            <p:childTnLst>
                              <p:par>
                                <p:cTn id="13" presetID="4" presetClass="entr" presetSubtype="32" fill="hold" grpId="0" nodeType="afterEffect">
                                  <p:stCondLst>
                                    <p:cond delay="200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ox(out)">
                                      <p:cBhvr>
                                        <p:cTn id="15" dur="500"/>
                                        <p:tgtEl>
                                          <p:spTgt spid="56323">
                                            <p:txEl>
                                              <p:pRg st="1" end="1"/>
                                            </p:txEl>
                                          </p:spTgt>
                                        </p:tgtEl>
                                      </p:cBhvr>
                                    </p:animEffect>
                                  </p:childTnLst>
                                </p:cTn>
                              </p:par>
                            </p:childTnLst>
                          </p:cTn>
                        </p:par>
                        <p:par>
                          <p:cTn id="16" fill="hold">
                            <p:stCondLst>
                              <p:cond delay="5500"/>
                            </p:stCondLst>
                            <p:childTnLst>
                              <p:par>
                                <p:cTn id="17" presetID="4" presetClass="entr" presetSubtype="32" fill="hold" grpId="0" nodeType="afterEffect">
                                  <p:stCondLst>
                                    <p:cond delay="2000"/>
                                  </p:stCondLst>
                                  <p:childTnLst>
                                    <p:set>
                                      <p:cBhvr>
                                        <p:cTn id="18" dur="1" fill="hold">
                                          <p:stCondLst>
                                            <p:cond delay="0"/>
                                          </p:stCondLst>
                                        </p:cTn>
                                        <p:tgtEl>
                                          <p:spTgt spid="56323">
                                            <p:txEl>
                                              <p:pRg st="2" end="2"/>
                                            </p:txEl>
                                          </p:spTgt>
                                        </p:tgtEl>
                                        <p:attrNameLst>
                                          <p:attrName>style.visibility</p:attrName>
                                        </p:attrNameLst>
                                      </p:cBhvr>
                                      <p:to>
                                        <p:strVal val="visible"/>
                                      </p:to>
                                    </p:set>
                                    <p:animEffect transition="in" filter="box(out)">
                                      <p:cBhvr>
                                        <p:cTn id="19" dur="500"/>
                                        <p:tgtEl>
                                          <p:spTgt spid="56323">
                                            <p:txEl>
                                              <p:pRg st="2" end="2"/>
                                            </p:txEl>
                                          </p:spTgt>
                                        </p:tgtEl>
                                      </p:cBhvr>
                                    </p:animEffect>
                                  </p:childTnLst>
                                </p:cTn>
                              </p:par>
                            </p:childTnLst>
                          </p:cTn>
                        </p:par>
                        <p:par>
                          <p:cTn id="20" fill="hold">
                            <p:stCondLst>
                              <p:cond delay="8000"/>
                            </p:stCondLst>
                            <p:childTnLst>
                              <p:par>
                                <p:cTn id="21" presetID="4" presetClass="entr" presetSubtype="32" fill="hold" grpId="0" nodeType="afterEffect">
                                  <p:stCondLst>
                                    <p:cond delay="2000"/>
                                  </p:stCondLst>
                                  <p:childTnLst>
                                    <p:set>
                                      <p:cBhvr>
                                        <p:cTn id="22" dur="1" fill="hold">
                                          <p:stCondLst>
                                            <p:cond delay="0"/>
                                          </p:stCondLst>
                                        </p:cTn>
                                        <p:tgtEl>
                                          <p:spTgt spid="56323">
                                            <p:txEl>
                                              <p:pRg st="3" end="3"/>
                                            </p:txEl>
                                          </p:spTgt>
                                        </p:tgtEl>
                                        <p:attrNameLst>
                                          <p:attrName>style.visibility</p:attrName>
                                        </p:attrNameLst>
                                      </p:cBhvr>
                                      <p:to>
                                        <p:strVal val="visible"/>
                                      </p:to>
                                    </p:set>
                                    <p:animEffect transition="in" filter="box(out)">
                                      <p:cBhvr>
                                        <p:cTn id="23" dur="500"/>
                                        <p:tgtEl>
                                          <p:spTgt spid="56323">
                                            <p:txEl>
                                              <p:pRg st="3" end="3"/>
                                            </p:txEl>
                                          </p:spTgt>
                                        </p:tgtEl>
                                      </p:cBhvr>
                                    </p:animEffect>
                                  </p:childTnLst>
                                </p:cTn>
                              </p:par>
                            </p:childTnLst>
                          </p:cTn>
                        </p:par>
                        <p:par>
                          <p:cTn id="24" fill="hold">
                            <p:stCondLst>
                              <p:cond delay="10500"/>
                            </p:stCondLst>
                            <p:childTnLst>
                              <p:par>
                                <p:cTn id="25" presetID="4" presetClass="entr" presetSubtype="32" fill="hold" grpId="0" nodeType="afterEffect">
                                  <p:stCondLst>
                                    <p:cond delay="2000"/>
                                  </p:stCondLst>
                                  <p:childTnLst>
                                    <p:set>
                                      <p:cBhvr>
                                        <p:cTn id="26" dur="1" fill="hold">
                                          <p:stCondLst>
                                            <p:cond delay="0"/>
                                          </p:stCondLst>
                                        </p:cTn>
                                        <p:tgtEl>
                                          <p:spTgt spid="56323">
                                            <p:txEl>
                                              <p:pRg st="4" end="4"/>
                                            </p:txEl>
                                          </p:spTgt>
                                        </p:tgtEl>
                                        <p:attrNameLst>
                                          <p:attrName>style.visibility</p:attrName>
                                        </p:attrNameLst>
                                      </p:cBhvr>
                                      <p:to>
                                        <p:strVal val="visible"/>
                                      </p:to>
                                    </p:set>
                                    <p:animEffect transition="in" filter="box(out)">
                                      <p:cBhvr>
                                        <p:cTn id="27" dur="500"/>
                                        <p:tgtEl>
                                          <p:spTgt spid="56323">
                                            <p:txEl>
                                              <p:pRg st="4" end="4"/>
                                            </p:txEl>
                                          </p:spTgt>
                                        </p:tgtEl>
                                      </p:cBhvr>
                                    </p:animEffect>
                                  </p:childTnLst>
                                </p:cTn>
                              </p:par>
                            </p:childTnLst>
                          </p:cTn>
                        </p:par>
                        <p:par>
                          <p:cTn id="28" fill="hold">
                            <p:stCondLst>
                              <p:cond delay="13000"/>
                            </p:stCondLst>
                            <p:childTnLst>
                              <p:par>
                                <p:cTn id="29" presetID="4" presetClass="entr" presetSubtype="32" fill="hold" grpId="0" nodeType="afterEffect">
                                  <p:stCondLst>
                                    <p:cond delay="2000"/>
                                  </p:stCondLst>
                                  <p:childTnLst>
                                    <p:set>
                                      <p:cBhvr>
                                        <p:cTn id="30" dur="1" fill="hold">
                                          <p:stCondLst>
                                            <p:cond delay="0"/>
                                          </p:stCondLst>
                                        </p:cTn>
                                        <p:tgtEl>
                                          <p:spTgt spid="56323">
                                            <p:txEl>
                                              <p:pRg st="5" end="5"/>
                                            </p:txEl>
                                          </p:spTgt>
                                        </p:tgtEl>
                                        <p:attrNameLst>
                                          <p:attrName>style.visibility</p:attrName>
                                        </p:attrNameLst>
                                      </p:cBhvr>
                                      <p:to>
                                        <p:strVal val="visible"/>
                                      </p:to>
                                    </p:set>
                                    <p:animEffect transition="in" filter="box(out)">
                                      <p:cBhvr>
                                        <p:cTn id="31"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nimBg="1" autoUpdateAnimBg="0"/>
      <p:bldP spid="56323" grpId="0" build="p" bldLvl="2" autoUpdateAnimBg="0" advAuto="200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52413" y="188913"/>
            <a:ext cx="8640762" cy="1143000"/>
          </a:xfrm>
          <a:ln/>
        </p:spPr>
        <p:txBody>
          <a:bodyPr lIns="90000" tIns="46800" rIns="90000" bIns="46800"/>
          <a:lstStyle/>
          <a:p>
            <a:pPr defTabSz="449263">
              <a:buClr>
                <a:srgbClr val="3399FF"/>
              </a:buClr>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a:solidFill>
                  <a:schemeClr val="tx1"/>
                </a:solidFill>
              </a:rPr>
              <a:t>Logística Reversa</a:t>
            </a:r>
          </a:p>
        </p:txBody>
      </p:sp>
      <p:sp>
        <p:nvSpPr>
          <p:cNvPr id="58371" name="Rectangle 3"/>
          <p:cNvSpPr>
            <a:spLocks noGrp="1" noChangeArrowheads="1"/>
          </p:cNvSpPr>
          <p:nvPr>
            <p:ph type="body" idx="1"/>
          </p:nvPr>
        </p:nvSpPr>
        <p:spPr>
          <a:xfrm>
            <a:off x="827088" y="1412875"/>
            <a:ext cx="7993062" cy="5067300"/>
          </a:xfrm>
          <a:ln/>
        </p:spPr>
        <p:txBody>
          <a:bodyPr lIns="90000" tIns="46800" rIns="90000" bIns="46800"/>
          <a:lstStyle/>
          <a:p>
            <a:pPr marL="320675" indent="-320675" algn="r" defTabSz="449263">
              <a:spcBef>
                <a:spcPts val="5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endParaRPr lang="en-GB" sz="2000" b="1">
              <a:solidFill>
                <a:srgbClr val="0000FF"/>
              </a:solidFill>
            </a:endParaRPr>
          </a:p>
          <a:p>
            <a:pPr marL="320675" indent="-320675" algn="ctr" defTabSz="449263">
              <a:spcBef>
                <a:spcPts val="7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r>
              <a:rPr lang="en-GB" sz="2800" b="1"/>
              <a:t>Operadores Logístico no Brasil:</a:t>
            </a:r>
          </a:p>
          <a:p>
            <a:pPr marL="320675" indent="-320675" algn="ctr" defTabSz="449263">
              <a:spcBef>
                <a:spcPts val="7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endParaRPr lang="en-GB" sz="2800" b="1"/>
          </a:p>
          <a:p>
            <a:pPr marL="320675" indent="-320675" algn="r" defTabSz="449263">
              <a:spcBef>
                <a:spcPts val="500"/>
              </a:spcBef>
              <a:buSzPct val="52000"/>
              <a:buFont typeface="Times New Roman" pitchFamily="18" charset="0"/>
              <a:buBlip>
                <a:blip r:embed="rId3"/>
              </a:buBlip>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r>
              <a:rPr lang="en-GB" sz="2000" b="1"/>
              <a:t>82% dos operadores logísticos</a:t>
            </a:r>
          </a:p>
          <a:p>
            <a:pPr marL="320675" indent="-320675" algn="r" defTabSz="449263">
              <a:spcBef>
                <a:spcPts val="5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r>
              <a:rPr lang="en-GB" sz="2000" b="1"/>
              <a:t>oferecem serviços de Logística Reversa.</a:t>
            </a:r>
          </a:p>
          <a:p>
            <a:pPr marL="320675" indent="-320675" algn="r" defTabSz="449263">
              <a:spcBef>
                <a:spcPts val="5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endParaRPr lang="en-GB" sz="2000" b="1"/>
          </a:p>
          <a:p>
            <a:pPr marL="320675" indent="-320675" algn="r" defTabSz="449263">
              <a:spcBef>
                <a:spcPts val="500"/>
              </a:spcBef>
              <a:buSzPct val="52000"/>
              <a:buFont typeface="Times New Roman" pitchFamily="18" charset="0"/>
              <a:buBlip>
                <a:blip r:embed="rId3"/>
              </a:buBlip>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r>
              <a:rPr lang="en-GB" sz="2000" b="1"/>
              <a:t>47% de Crescimento da oferta</a:t>
            </a:r>
          </a:p>
          <a:p>
            <a:pPr marL="320675" indent="-320675" algn="r" defTabSz="449263">
              <a:spcBef>
                <a:spcPts val="5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r>
              <a:rPr lang="en-GB" sz="2000" b="1"/>
              <a:t>de serviços entre 2000 e 2003.</a:t>
            </a:r>
          </a:p>
          <a:p>
            <a:pPr marL="320675" indent="-320675" algn="r" defTabSz="449263">
              <a:spcBef>
                <a:spcPts val="5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endParaRPr lang="en-GB" sz="2000" b="1"/>
          </a:p>
          <a:p>
            <a:pPr marL="320675" indent="-320675" algn="r" defTabSz="449263">
              <a:spcBef>
                <a:spcPts val="5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pPr>
            <a:r>
              <a:rPr lang="en-GB" sz="2000" b="1"/>
              <a:t>(Fonte: Coopead, 2004)‏</a:t>
            </a:r>
          </a:p>
        </p:txBody>
      </p:sp>
      <p:pic>
        <p:nvPicPr>
          <p:cNvPr id="58373" name="Picture 5"/>
          <p:cNvPicPr>
            <a:picLocks noChangeAspect="1" noChangeArrowheads="1"/>
          </p:cNvPicPr>
          <p:nvPr/>
        </p:nvPicPr>
        <p:blipFill>
          <a:blip r:embed="rId4"/>
          <a:srcRect/>
          <a:stretch>
            <a:fillRect/>
          </a:stretch>
        </p:blipFill>
        <p:spPr bwMode="auto">
          <a:xfrm>
            <a:off x="971550" y="3500438"/>
            <a:ext cx="3313113" cy="3100387"/>
          </a:xfrm>
          <a:prstGeom prst="rect">
            <a:avLst/>
          </a:prstGeom>
          <a:noFill/>
          <a:ln w="9525">
            <a:noFill/>
            <a:round/>
            <a:headEnd/>
            <a:tailEnd/>
          </a:ln>
          <a:effectLst/>
        </p:spPr>
      </p:pic>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06437"/>
          </a:xfrm>
        </p:spPr>
        <p:txBody>
          <a:bodyPr/>
          <a:lstStyle/>
          <a:p>
            <a:r>
              <a:rPr lang="pt-BR" sz="3600"/>
              <a:t>SINAIS DA CRESCENTE  </a:t>
            </a:r>
            <a:br>
              <a:rPr lang="pt-BR" sz="3600"/>
            </a:br>
            <a:r>
              <a:rPr lang="pt-BR" sz="3600"/>
              <a:t>DESCARTABILIDADE</a:t>
            </a:r>
            <a:r>
              <a:rPr lang="pt-BR" b="1"/>
              <a:t>  </a:t>
            </a:r>
          </a:p>
        </p:txBody>
      </p:sp>
      <p:sp>
        <p:nvSpPr>
          <p:cNvPr id="7171" name="Text Box 3"/>
          <p:cNvSpPr txBox="1">
            <a:spLocks noChangeArrowheads="1"/>
          </p:cNvSpPr>
          <p:nvPr/>
        </p:nvSpPr>
        <p:spPr bwMode="auto">
          <a:xfrm>
            <a:off x="1219200" y="2514600"/>
            <a:ext cx="2209800" cy="457200"/>
          </a:xfrm>
          <a:prstGeom prst="rect">
            <a:avLst/>
          </a:prstGeom>
          <a:noFill/>
          <a:ln w="9525">
            <a:noFill/>
            <a:miter lim="800000"/>
            <a:headEnd/>
            <a:tailEnd/>
          </a:ln>
          <a:effectLst/>
        </p:spPr>
        <p:txBody>
          <a:bodyPr>
            <a:spAutoFit/>
          </a:bodyPr>
          <a:lstStyle/>
          <a:p>
            <a:pPr eaLnBrk="0" hangingPunct="0">
              <a:spcBef>
                <a:spcPct val="50000"/>
              </a:spcBef>
            </a:pPr>
            <a:r>
              <a:rPr lang="pt-BR" sz="2400" b="1">
                <a:solidFill>
                  <a:schemeClr val="accent2"/>
                </a:solidFill>
              </a:rPr>
              <a:t>1970 = </a:t>
            </a:r>
            <a:r>
              <a:rPr lang="pt-BR" sz="2400" b="1" u="sng">
                <a:solidFill>
                  <a:schemeClr val="accent2"/>
                </a:solidFill>
              </a:rPr>
              <a:t>1.365</a:t>
            </a:r>
          </a:p>
        </p:txBody>
      </p:sp>
      <p:sp>
        <p:nvSpPr>
          <p:cNvPr id="7172" name="Text Box 4"/>
          <p:cNvSpPr txBox="1">
            <a:spLocks noChangeArrowheads="1"/>
          </p:cNvSpPr>
          <p:nvPr/>
        </p:nvSpPr>
        <p:spPr bwMode="auto">
          <a:xfrm>
            <a:off x="1143000" y="2895600"/>
            <a:ext cx="2590800" cy="519113"/>
          </a:xfrm>
          <a:prstGeom prst="rect">
            <a:avLst/>
          </a:prstGeom>
          <a:solidFill>
            <a:srgbClr val="CCECFF"/>
          </a:solidFill>
          <a:ln w="9525">
            <a:noFill/>
            <a:miter lim="800000"/>
            <a:headEnd/>
            <a:tailEnd/>
          </a:ln>
          <a:effectLst/>
        </p:spPr>
        <p:txBody>
          <a:bodyPr>
            <a:spAutoFit/>
          </a:bodyPr>
          <a:lstStyle/>
          <a:p>
            <a:pPr eaLnBrk="0" hangingPunct="0">
              <a:spcBef>
                <a:spcPct val="50000"/>
              </a:spcBef>
            </a:pPr>
            <a:r>
              <a:rPr lang="pt-BR" sz="2800" b="1">
                <a:solidFill>
                  <a:schemeClr val="accent2"/>
                </a:solidFill>
              </a:rPr>
              <a:t>1994 = </a:t>
            </a:r>
            <a:r>
              <a:rPr lang="pt-BR" sz="2800" b="1" u="sng">
                <a:solidFill>
                  <a:schemeClr val="accent2"/>
                </a:solidFill>
              </a:rPr>
              <a:t>20.076</a:t>
            </a:r>
            <a:endParaRPr lang="pt-BR" sz="2800" b="1" u="sng">
              <a:solidFill>
                <a:srgbClr val="FF0000"/>
              </a:solidFill>
            </a:endParaRPr>
          </a:p>
        </p:txBody>
      </p:sp>
      <p:sp>
        <p:nvSpPr>
          <p:cNvPr id="7173" name="Text Box 5"/>
          <p:cNvSpPr txBox="1">
            <a:spLocks noChangeArrowheads="1"/>
          </p:cNvSpPr>
          <p:nvPr/>
        </p:nvSpPr>
        <p:spPr bwMode="auto">
          <a:xfrm>
            <a:off x="5181600" y="2667000"/>
            <a:ext cx="2438400" cy="457200"/>
          </a:xfrm>
          <a:prstGeom prst="rect">
            <a:avLst/>
          </a:prstGeom>
          <a:noFill/>
          <a:ln w="9525">
            <a:noFill/>
            <a:miter lim="800000"/>
            <a:headEnd/>
            <a:tailEnd/>
          </a:ln>
          <a:effectLst/>
        </p:spPr>
        <p:txBody>
          <a:bodyPr>
            <a:spAutoFit/>
          </a:bodyPr>
          <a:lstStyle/>
          <a:p>
            <a:pPr eaLnBrk="0" hangingPunct="0">
              <a:spcBef>
                <a:spcPct val="50000"/>
              </a:spcBef>
            </a:pPr>
            <a:r>
              <a:rPr lang="pt-BR" sz="2400" b="1">
                <a:solidFill>
                  <a:schemeClr val="accent2"/>
                </a:solidFill>
              </a:rPr>
              <a:t>1960 = </a:t>
            </a:r>
            <a:r>
              <a:rPr lang="pt-BR" sz="2400" b="1" u="sng">
                <a:solidFill>
                  <a:schemeClr val="accent2"/>
                </a:solidFill>
              </a:rPr>
              <a:t>6 Mi ton</a:t>
            </a:r>
            <a:endParaRPr lang="pt-BR" sz="2000" b="1" u="sng">
              <a:solidFill>
                <a:schemeClr val="accent2"/>
              </a:solidFill>
            </a:endParaRPr>
          </a:p>
        </p:txBody>
      </p:sp>
      <p:sp>
        <p:nvSpPr>
          <p:cNvPr id="7174" name="Text Box 6"/>
          <p:cNvSpPr txBox="1">
            <a:spLocks noChangeArrowheads="1"/>
          </p:cNvSpPr>
          <p:nvPr/>
        </p:nvSpPr>
        <p:spPr bwMode="auto">
          <a:xfrm>
            <a:off x="5105400" y="3048000"/>
            <a:ext cx="3124200" cy="519113"/>
          </a:xfrm>
          <a:prstGeom prst="rect">
            <a:avLst/>
          </a:prstGeom>
          <a:solidFill>
            <a:srgbClr val="CCECFF"/>
          </a:solidFill>
          <a:ln w="9525">
            <a:noFill/>
            <a:miter lim="800000"/>
            <a:headEnd/>
            <a:tailEnd/>
          </a:ln>
          <a:effectLst/>
        </p:spPr>
        <p:txBody>
          <a:bodyPr>
            <a:spAutoFit/>
          </a:bodyPr>
          <a:lstStyle/>
          <a:p>
            <a:pPr eaLnBrk="0" hangingPunct="0">
              <a:spcBef>
                <a:spcPct val="50000"/>
              </a:spcBef>
            </a:pPr>
            <a:r>
              <a:rPr lang="pt-BR" sz="2800" b="1">
                <a:solidFill>
                  <a:schemeClr val="accent2"/>
                </a:solidFill>
              </a:rPr>
              <a:t>2000 = </a:t>
            </a:r>
            <a:r>
              <a:rPr lang="pt-BR" sz="2800" b="1" u="sng">
                <a:solidFill>
                  <a:schemeClr val="accent2"/>
                </a:solidFill>
              </a:rPr>
              <a:t>120 Mi ton</a:t>
            </a:r>
            <a:endParaRPr lang="pt-BR" sz="2800" b="1">
              <a:solidFill>
                <a:schemeClr val="bg1"/>
              </a:solidFill>
            </a:endParaRPr>
          </a:p>
        </p:txBody>
      </p:sp>
      <p:sp>
        <p:nvSpPr>
          <p:cNvPr id="7175" name="Text Box 7"/>
          <p:cNvSpPr txBox="1">
            <a:spLocks noChangeArrowheads="1"/>
          </p:cNvSpPr>
          <p:nvPr/>
        </p:nvSpPr>
        <p:spPr bwMode="auto">
          <a:xfrm>
            <a:off x="838200" y="4343400"/>
            <a:ext cx="3581400" cy="457200"/>
          </a:xfrm>
          <a:prstGeom prst="rect">
            <a:avLst/>
          </a:prstGeom>
          <a:noFill/>
          <a:ln w="9525">
            <a:noFill/>
            <a:miter lim="800000"/>
            <a:headEnd/>
            <a:tailEnd/>
          </a:ln>
          <a:effectLst/>
        </p:spPr>
        <p:txBody>
          <a:bodyPr>
            <a:spAutoFit/>
          </a:bodyPr>
          <a:lstStyle/>
          <a:p>
            <a:pPr eaLnBrk="0" hangingPunct="0">
              <a:spcBef>
                <a:spcPct val="50000"/>
              </a:spcBef>
            </a:pPr>
            <a:r>
              <a:rPr lang="pt-BR" sz="2000" b="1">
                <a:solidFill>
                  <a:schemeClr val="accent2"/>
                </a:solidFill>
              </a:rPr>
              <a:t>VENDAS = </a:t>
            </a:r>
            <a:r>
              <a:rPr lang="pt-BR" sz="2400" b="1" u="sng">
                <a:solidFill>
                  <a:schemeClr val="accent2"/>
                </a:solidFill>
              </a:rPr>
              <a:t>600 MILHÕES</a:t>
            </a:r>
          </a:p>
        </p:txBody>
      </p:sp>
      <p:sp>
        <p:nvSpPr>
          <p:cNvPr id="7176" name="Text Box 8"/>
          <p:cNvSpPr txBox="1">
            <a:spLocks noChangeArrowheads="1"/>
          </p:cNvSpPr>
          <p:nvPr/>
        </p:nvSpPr>
        <p:spPr bwMode="auto">
          <a:xfrm>
            <a:off x="762000" y="4800600"/>
            <a:ext cx="4114800" cy="457200"/>
          </a:xfrm>
          <a:prstGeom prst="rect">
            <a:avLst/>
          </a:prstGeom>
          <a:solidFill>
            <a:srgbClr val="CCECFF"/>
          </a:solidFill>
          <a:ln w="9525">
            <a:noFill/>
            <a:miter lim="800000"/>
            <a:headEnd/>
            <a:tailEnd/>
          </a:ln>
          <a:effectLst/>
        </p:spPr>
        <p:txBody>
          <a:bodyPr>
            <a:spAutoFit/>
          </a:bodyPr>
          <a:lstStyle/>
          <a:p>
            <a:pPr eaLnBrk="0" hangingPunct="0">
              <a:spcBef>
                <a:spcPct val="50000"/>
              </a:spcBef>
            </a:pPr>
            <a:r>
              <a:rPr lang="pt-BR" sz="2000" b="1">
                <a:solidFill>
                  <a:schemeClr val="accent2"/>
                </a:solidFill>
              </a:rPr>
              <a:t>DESCARTADOS USA = </a:t>
            </a:r>
            <a:r>
              <a:rPr lang="pt-BR" sz="2400" b="1" u="sng">
                <a:solidFill>
                  <a:schemeClr val="accent2"/>
                </a:solidFill>
              </a:rPr>
              <a:t>150 MI</a:t>
            </a:r>
          </a:p>
        </p:txBody>
      </p:sp>
      <p:sp>
        <p:nvSpPr>
          <p:cNvPr id="7177" name="Text Box 9"/>
          <p:cNvSpPr txBox="1">
            <a:spLocks noChangeArrowheads="1"/>
          </p:cNvSpPr>
          <p:nvPr/>
        </p:nvSpPr>
        <p:spPr bwMode="auto">
          <a:xfrm>
            <a:off x="762000" y="5257800"/>
            <a:ext cx="3733800" cy="457200"/>
          </a:xfrm>
          <a:prstGeom prst="rect">
            <a:avLst/>
          </a:prstGeom>
          <a:solidFill>
            <a:srgbClr val="CCECFF"/>
          </a:solidFill>
          <a:ln w="9525">
            <a:noFill/>
            <a:miter lim="800000"/>
            <a:headEnd/>
            <a:tailEnd/>
          </a:ln>
          <a:effectLst/>
        </p:spPr>
        <p:txBody>
          <a:bodyPr>
            <a:spAutoFit/>
          </a:bodyPr>
          <a:lstStyle/>
          <a:p>
            <a:pPr eaLnBrk="0" hangingPunct="0">
              <a:spcBef>
                <a:spcPct val="50000"/>
              </a:spcBef>
            </a:pPr>
            <a:r>
              <a:rPr lang="pt-BR" sz="2400" b="1">
                <a:solidFill>
                  <a:schemeClr val="accent2"/>
                </a:solidFill>
              </a:rPr>
              <a:t>OBSOLESCÊNCIA = </a:t>
            </a:r>
            <a:r>
              <a:rPr lang="pt-BR" sz="2400" b="1" u="sng">
                <a:solidFill>
                  <a:schemeClr val="accent2"/>
                </a:solidFill>
              </a:rPr>
              <a:t>1:1</a:t>
            </a:r>
            <a:endParaRPr lang="pt-BR" sz="2400" b="1" u="sng">
              <a:solidFill>
                <a:srgbClr val="FF0000"/>
              </a:solidFill>
            </a:endParaRPr>
          </a:p>
        </p:txBody>
      </p:sp>
      <p:sp>
        <p:nvSpPr>
          <p:cNvPr id="7178" name="Text Box 10"/>
          <p:cNvSpPr txBox="1">
            <a:spLocks noChangeArrowheads="1"/>
          </p:cNvSpPr>
          <p:nvPr/>
        </p:nvSpPr>
        <p:spPr bwMode="auto">
          <a:xfrm>
            <a:off x="5791200" y="4648200"/>
            <a:ext cx="2362200" cy="457200"/>
          </a:xfrm>
          <a:prstGeom prst="rect">
            <a:avLst/>
          </a:prstGeom>
          <a:solidFill>
            <a:srgbClr val="CCECFF"/>
          </a:solidFill>
          <a:ln w="9525">
            <a:noFill/>
            <a:miter lim="800000"/>
            <a:headEnd/>
            <a:tailEnd/>
          </a:ln>
          <a:effectLst/>
        </p:spPr>
        <p:txBody>
          <a:bodyPr>
            <a:spAutoFit/>
          </a:bodyPr>
          <a:lstStyle/>
          <a:p>
            <a:pPr eaLnBrk="0" hangingPunct="0">
              <a:spcBef>
                <a:spcPct val="50000"/>
              </a:spcBef>
            </a:pPr>
            <a:r>
              <a:rPr lang="pt-BR" sz="2000" b="1">
                <a:solidFill>
                  <a:schemeClr val="accent2"/>
                </a:solidFill>
              </a:rPr>
              <a:t>FROTA = </a:t>
            </a:r>
            <a:r>
              <a:rPr lang="pt-BR" sz="2400" b="1" u="sng">
                <a:solidFill>
                  <a:schemeClr val="accent2"/>
                </a:solidFill>
              </a:rPr>
              <a:t>190 Mi</a:t>
            </a:r>
          </a:p>
        </p:txBody>
      </p:sp>
      <p:sp>
        <p:nvSpPr>
          <p:cNvPr id="7179" name="Text Box 11"/>
          <p:cNvSpPr txBox="1">
            <a:spLocks noChangeArrowheads="1"/>
          </p:cNvSpPr>
          <p:nvPr/>
        </p:nvSpPr>
        <p:spPr bwMode="auto">
          <a:xfrm>
            <a:off x="5410200" y="5029200"/>
            <a:ext cx="3733800" cy="457200"/>
          </a:xfrm>
          <a:prstGeom prst="rect">
            <a:avLst/>
          </a:prstGeom>
          <a:solidFill>
            <a:srgbClr val="CCECFF"/>
          </a:solidFill>
          <a:ln w="9525">
            <a:noFill/>
            <a:miter lim="800000"/>
            <a:headEnd/>
            <a:tailEnd/>
          </a:ln>
          <a:effectLst/>
        </p:spPr>
        <p:txBody>
          <a:bodyPr>
            <a:spAutoFit/>
          </a:bodyPr>
          <a:lstStyle/>
          <a:p>
            <a:pPr eaLnBrk="0" hangingPunct="0">
              <a:spcBef>
                <a:spcPct val="50000"/>
              </a:spcBef>
            </a:pPr>
            <a:r>
              <a:rPr lang="pt-BR" sz="2400" b="1">
                <a:solidFill>
                  <a:schemeClr val="accent2"/>
                </a:solidFill>
              </a:rPr>
              <a:t>DESCARTADOS = </a:t>
            </a:r>
            <a:r>
              <a:rPr lang="pt-BR" sz="2400" b="1" u="sng">
                <a:solidFill>
                  <a:schemeClr val="accent2"/>
                </a:solidFill>
              </a:rPr>
              <a:t>10 Mi</a:t>
            </a:r>
            <a:endParaRPr lang="pt-BR" sz="2400" b="1" u="sng">
              <a:solidFill>
                <a:srgbClr val="FF0000"/>
              </a:solidFill>
            </a:endParaRPr>
          </a:p>
        </p:txBody>
      </p:sp>
      <p:sp>
        <p:nvSpPr>
          <p:cNvPr id="7180" name="Text Box 12"/>
          <p:cNvSpPr txBox="1">
            <a:spLocks noChangeArrowheads="1"/>
          </p:cNvSpPr>
          <p:nvPr/>
        </p:nvSpPr>
        <p:spPr bwMode="auto">
          <a:xfrm>
            <a:off x="914400" y="1828800"/>
            <a:ext cx="2971800" cy="701675"/>
          </a:xfrm>
          <a:prstGeom prst="rect">
            <a:avLst/>
          </a:prstGeom>
          <a:noFill/>
          <a:ln w="9525">
            <a:noFill/>
            <a:miter lim="800000"/>
            <a:headEnd/>
            <a:tailEnd/>
          </a:ln>
          <a:effectLst/>
        </p:spPr>
        <p:txBody>
          <a:bodyPr>
            <a:spAutoFit/>
          </a:bodyPr>
          <a:lstStyle/>
          <a:p>
            <a:pPr algn="ctr" eaLnBrk="0" hangingPunct="0"/>
            <a:r>
              <a:rPr lang="pt-BR" sz="2000" b="1" u="sng">
                <a:solidFill>
                  <a:schemeClr val="accent2"/>
                </a:solidFill>
              </a:rPr>
              <a:t>LANÇAMENTOS </a:t>
            </a:r>
          </a:p>
          <a:p>
            <a:pPr algn="ctr" eaLnBrk="0" hangingPunct="0"/>
            <a:r>
              <a:rPr lang="pt-BR" sz="2000" b="1" u="sng">
                <a:solidFill>
                  <a:schemeClr val="accent2"/>
                </a:solidFill>
              </a:rPr>
              <a:t>DE PRODUTOS(USA)</a:t>
            </a:r>
            <a:endParaRPr lang="pt-BR" sz="2000" b="1">
              <a:solidFill>
                <a:schemeClr val="hlink"/>
              </a:solidFill>
              <a:latin typeface="Times New Roman" pitchFamily="18" charset="0"/>
            </a:endParaRPr>
          </a:p>
        </p:txBody>
      </p:sp>
      <p:sp>
        <p:nvSpPr>
          <p:cNvPr id="7181" name="Text Box 13"/>
          <p:cNvSpPr txBox="1">
            <a:spLocks noChangeArrowheads="1"/>
          </p:cNvSpPr>
          <p:nvPr/>
        </p:nvSpPr>
        <p:spPr bwMode="auto">
          <a:xfrm>
            <a:off x="5257800" y="1905000"/>
            <a:ext cx="2438400" cy="701675"/>
          </a:xfrm>
          <a:prstGeom prst="rect">
            <a:avLst/>
          </a:prstGeom>
          <a:noFill/>
          <a:ln w="9525">
            <a:noFill/>
            <a:miter lim="800000"/>
            <a:headEnd/>
            <a:tailEnd/>
          </a:ln>
          <a:effectLst/>
        </p:spPr>
        <p:txBody>
          <a:bodyPr>
            <a:spAutoFit/>
          </a:bodyPr>
          <a:lstStyle/>
          <a:p>
            <a:pPr algn="ctr" eaLnBrk="0" hangingPunct="0"/>
            <a:r>
              <a:rPr lang="pt-BR" sz="2000" b="1" u="sng">
                <a:solidFill>
                  <a:schemeClr val="accent2"/>
                </a:solidFill>
              </a:rPr>
              <a:t>PRODUÇÃO DE </a:t>
            </a:r>
          </a:p>
          <a:p>
            <a:pPr algn="ctr" eaLnBrk="0" hangingPunct="0"/>
            <a:r>
              <a:rPr lang="pt-BR" sz="2000" b="1" u="sng">
                <a:solidFill>
                  <a:schemeClr val="accent2"/>
                </a:solidFill>
              </a:rPr>
              <a:t>PLÁSTICOS</a:t>
            </a:r>
            <a:r>
              <a:rPr lang="pt-BR" sz="2000">
                <a:solidFill>
                  <a:schemeClr val="accent2"/>
                </a:solidFill>
                <a:latin typeface="Times New Roman" pitchFamily="18" charset="0"/>
              </a:rPr>
              <a:t> </a:t>
            </a:r>
            <a:endParaRPr lang="pt-BR" sz="2400">
              <a:latin typeface="Times New Roman" pitchFamily="18" charset="0"/>
            </a:endParaRPr>
          </a:p>
        </p:txBody>
      </p:sp>
      <p:sp>
        <p:nvSpPr>
          <p:cNvPr id="7182" name="Text Box 14"/>
          <p:cNvSpPr txBox="1">
            <a:spLocks noChangeArrowheads="1"/>
          </p:cNvSpPr>
          <p:nvPr/>
        </p:nvSpPr>
        <p:spPr bwMode="auto">
          <a:xfrm>
            <a:off x="762000" y="3886200"/>
            <a:ext cx="3429000" cy="396875"/>
          </a:xfrm>
          <a:prstGeom prst="rect">
            <a:avLst/>
          </a:prstGeom>
          <a:noFill/>
          <a:ln w="9525">
            <a:noFill/>
            <a:miter lim="800000"/>
            <a:headEnd/>
            <a:tailEnd/>
          </a:ln>
          <a:effectLst/>
        </p:spPr>
        <p:txBody>
          <a:bodyPr>
            <a:spAutoFit/>
          </a:bodyPr>
          <a:lstStyle/>
          <a:p>
            <a:pPr algn="ctr" eaLnBrk="0" hangingPunct="0">
              <a:spcBef>
                <a:spcPct val="50000"/>
              </a:spcBef>
            </a:pPr>
            <a:r>
              <a:rPr lang="pt-BR" sz="2000" b="1" u="sng">
                <a:solidFill>
                  <a:schemeClr val="accent2"/>
                </a:solidFill>
              </a:rPr>
              <a:t>COMPUTADORES ( 2005)</a:t>
            </a:r>
          </a:p>
        </p:txBody>
      </p:sp>
      <p:sp>
        <p:nvSpPr>
          <p:cNvPr id="7183" name="Text Box 15"/>
          <p:cNvSpPr txBox="1">
            <a:spLocks noChangeArrowheads="1"/>
          </p:cNvSpPr>
          <p:nvPr/>
        </p:nvSpPr>
        <p:spPr bwMode="auto">
          <a:xfrm>
            <a:off x="5486400" y="3962400"/>
            <a:ext cx="2971800" cy="396875"/>
          </a:xfrm>
          <a:prstGeom prst="rect">
            <a:avLst/>
          </a:prstGeom>
          <a:noFill/>
          <a:ln w="9525">
            <a:noFill/>
            <a:miter lim="800000"/>
            <a:headEnd/>
            <a:tailEnd/>
          </a:ln>
          <a:effectLst/>
        </p:spPr>
        <p:txBody>
          <a:bodyPr>
            <a:spAutoFit/>
          </a:bodyPr>
          <a:lstStyle/>
          <a:p>
            <a:pPr algn="ctr" eaLnBrk="0" hangingPunct="0">
              <a:spcBef>
                <a:spcPct val="50000"/>
              </a:spcBef>
            </a:pPr>
            <a:r>
              <a:rPr lang="pt-BR" sz="2000" b="1" u="sng">
                <a:solidFill>
                  <a:schemeClr val="accent2"/>
                </a:solidFill>
              </a:rPr>
              <a:t>AUTOMÓVEIS (USA)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linds(horizontal)">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180"/>
                                        </p:tgtEl>
                                        <p:attrNameLst>
                                          <p:attrName>style.visibility</p:attrName>
                                        </p:attrNameLst>
                                      </p:cBhvr>
                                      <p:to>
                                        <p:strVal val="visible"/>
                                      </p:to>
                                    </p:set>
                                    <p:animEffect transition="in" filter="box(out)">
                                      <p:cBhvr>
                                        <p:cTn id="12" dur="500"/>
                                        <p:tgtEl>
                                          <p:spTgt spid="718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171"/>
                                        </p:tgtEl>
                                        <p:attrNameLst>
                                          <p:attrName>style.visibility</p:attrName>
                                        </p:attrNameLst>
                                      </p:cBhvr>
                                      <p:to>
                                        <p:strVal val="visible"/>
                                      </p:to>
                                    </p:set>
                                    <p:anim calcmode="lin" valueType="num">
                                      <p:cBhvr additive="base">
                                        <p:cTn id="17" dur="500" fill="hold"/>
                                        <p:tgtEl>
                                          <p:spTgt spid="7171"/>
                                        </p:tgtEl>
                                        <p:attrNameLst>
                                          <p:attrName>ppt_x</p:attrName>
                                        </p:attrNameLst>
                                      </p:cBhvr>
                                      <p:tavLst>
                                        <p:tav tm="0">
                                          <p:val>
                                            <p:strVal val="0-#ppt_w/2"/>
                                          </p:val>
                                        </p:tav>
                                        <p:tav tm="100000">
                                          <p:val>
                                            <p:strVal val="#ppt_x"/>
                                          </p:val>
                                        </p:tav>
                                      </p:tavLst>
                                    </p:anim>
                                    <p:anim calcmode="lin" valueType="num">
                                      <p:cBhvr additive="base">
                                        <p:cTn id="18" dur="500" fill="hold"/>
                                        <p:tgtEl>
                                          <p:spTgt spid="717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7172"/>
                                        </p:tgtEl>
                                        <p:attrNameLst>
                                          <p:attrName>style.visibility</p:attrName>
                                        </p:attrNameLst>
                                      </p:cBhvr>
                                      <p:to>
                                        <p:strVal val="visible"/>
                                      </p:to>
                                    </p:set>
                                    <p:anim calcmode="lin" valueType="num">
                                      <p:cBhvr>
                                        <p:cTn id="23" dur="500" fill="hold"/>
                                        <p:tgtEl>
                                          <p:spTgt spid="7172"/>
                                        </p:tgtEl>
                                        <p:attrNameLst>
                                          <p:attrName>ppt_w</p:attrName>
                                        </p:attrNameLst>
                                      </p:cBhvr>
                                      <p:tavLst>
                                        <p:tav tm="0">
                                          <p:val>
                                            <p:fltVal val="0"/>
                                          </p:val>
                                        </p:tav>
                                        <p:tav tm="100000">
                                          <p:val>
                                            <p:strVal val="#ppt_w"/>
                                          </p:val>
                                        </p:tav>
                                      </p:tavLst>
                                    </p:anim>
                                    <p:anim calcmode="lin" valueType="num">
                                      <p:cBhvr>
                                        <p:cTn id="24" dur="500" fill="hold"/>
                                        <p:tgtEl>
                                          <p:spTgt spid="7172"/>
                                        </p:tgtEl>
                                        <p:attrNameLst>
                                          <p:attrName>ppt_h</p:attrName>
                                        </p:attrNameLst>
                                      </p:cBhvr>
                                      <p:tavLst>
                                        <p:tav tm="0">
                                          <p:val>
                                            <p:fltVal val="0"/>
                                          </p:val>
                                        </p:tav>
                                        <p:tav tm="100000">
                                          <p:val>
                                            <p:strVal val="#ppt_h"/>
                                          </p:val>
                                        </p:tav>
                                      </p:tavLst>
                                    </p:anim>
                                    <p:anim calcmode="lin" valueType="num">
                                      <p:cBhvr>
                                        <p:cTn id="25" dur="500" fill="hold"/>
                                        <p:tgtEl>
                                          <p:spTgt spid="7172"/>
                                        </p:tgtEl>
                                        <p:attrNameLst>
                                          <p:attrName>ppt_x</p:attrName>
                                        </p:attrNameLst>
                                      </p:cBhvr>
                                      <p:tavLst>
                                        <p:tav tm="0">
                                          <p:val>
                                            <p:fltVal val="0.5"/>
                                          </p:val>
                                        </p:tav>
                                        <p:tav tm="100000">
                                          <p:val>
                                            <p:strVal val="#ppt_x"/>
                                          </p:val>
                                        </p:tav>
                                      </p:tavLst>
                                    </p:anim>
                                    <p:anim calcmode="lin" valueType="num">
                                      <p:cBhvr>
                                        <p:cTn id="26" dur="500" fill="hold"/>
                                        <p:tgtEl>
                                          <p:spTgt spid="7172"/>
                                        </p:tgtEl>
                                        <p:attrNameLst>
                                          <p:attrName>ppt_y</p:attrName>
                                        </p:attrNameLst>
                                      </p:cBhvr>
                                      <p:tavLst>
                                        <p:tav tm="0">
                                          <p:val>
                                            <p:fltVal val="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7181"/>
                                        </p:tgtEl>
                                        <p:attrNameLst>
                                          <p:attrName>style.visibility</p:attrName>
                                        </p:attrNameLst>
                                      </p:cBhvr>
                                      <p:to>
                                        <p:strVal val="visible"/>
                                      </p:to>
                                    </p:set>
                                    <p:animEffect transition="in" filter="box(out)">
                                      <p:cBhvr>
                                        <p:cTn id="31" dur="500"/>
                                        <p:tgtEl>
                                          <p:spTgt spid="7181"/>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7173"/>
                                        </p:tgtEl>
                                        <p:attrNameLst>
                                          <p:attrName>style.visibility</p:attrName>
                                        </p:attrNameLst>
                                      </p:cBhvr>
                                      <p:to>
                                        <p:strVal val="visible"/>
                                      </p:to>
                                    </p:set>
                                    <p:anim calcmode="lin" valueType="num">
                                      <p:cBhvr additive="base">
                                        <p:cTn id="36" dur="500" fill="hold"/>
                                        <p:tgtEl>
                                          <p:spTgt spid="7173"/>
                                        </p:tgtEl>
                                        <p:attrNameLst>
                                          <p:attrName>ppt_x</p:attrName>
                                        </p:attrNameLst>
                                      </p:cBhvr>
                                      <p:tavLst>
                                        <p:tav tm="0">
                                          <p:val>
                                            <p:strVal val="1+#ppt_w/2"/>
                                          </p:val>
                                        </p:tav>
                                        <p:tav tm="100000">
                                          <p:val>
                                            <p:strVal val="#ppt_x"/>
                                          </p:val>
                                        </p:tav>
                                      </p:tavLst>
                                    </p:anim>
                                    <p:anim calcmode="lin" valueType="num">
                                      <p:cBhvr additive="base">
                                        <p:cTn id="37" dur="500" fill="hold"/>
                                        <p:tgtEl>
                                          <p:spTgt spid="7173"/>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7174"/>
                                        </p:tgtEl>
                                        <p:attrNameLst>
                                          <p:attrName>style.visibility</p:attrName>
                                        </p:attrNameLst>
                                      </p:cBhvr>
                                      <p:to>
                                        <p:strVal val="visible"/>
                                      </p:to>
                                    </p:set>
                                    <p:anim calcmode="lin" valueType="num">
                                      <p:cBhvr additive="base">
                                        <p:cTn id="42" dur="500" fill="hold"/>
                                        <p:tgtEl>
                                          <p:spTgt spid="7174"/>
                                        </p:tgtEl>
                                        <p:attrNameLst>
                                          <p:attrName>ppt_x</p:attrName>
                                        </p:attrNameLst>
                                      </p:cBhvr>
                                      <p:tavLst>
                                        <p:tav tm="0">
                                          <p:val>
                                            <p:strVal val="1+#ppt_w/2"/>
                                          </p:val>
                                        </p:tav>
                                        <p:tav tm="100000">
                                          <p:val>
                                            <p:strVal val="#ppt_x"/>
                                          </p:val>
                                        </p:tav>
                                      </p:tavLst>
                                    </p:anim>
                                    <p:anim calcmode="lin" valueType="num">
                                      <p:cBhvr additive="base">
                                        <p:cTn id="43" dur="500" fill="hold"/>
                                        <p:tgtEl>
                                          <p:spTgt spid="7174"/>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 presetClass="entr" presetSubtype="32" fill="hold" grpId="0" nodeType="clickEffect">
                                  <p:stCondLst>
                                    <p:cond delay="0"/>
                                  </p:stCondLst>
                                  <p:childTnLst>
                                    <p:set>
                                      <p:cBhvr>
                                        <p:cTn id="47" dur="1" fill="hold">
                                          <p:stCondLst>
                                            <p:cond delay="0"/>
                                          </p:stCondLst>
                                        </p:cTn>
                                        <p:tgtEl>
                                          <p:spTgt spid="7182"/>
                                        </p:tgtEl>
                                        <p:attrNameLst>
                                          <p:attrName>style.visibility</p:attrName>
                                        </p:attrNameLst>
                                      </p:cBhvr>
                                      <p:to>
                                        <p:strVal val="visible"/>
                                      </p:to>
                                    </p:set>
                                    <p:animEffect transition="in" filter="box(out)">
                                      <p:cBhvr>
                                        <p:cTn id="48" dur="500"/>
                                        <p:tgtEl>
                                          <p:spTgt spid="7182"/>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7175"/>
                                        </p:tgtEl>
                                        <p:attrNameLst>
                                          <p:attrName>style.visibility</p:attrName>
                                        </p:attrNameLst>
                                      </p:cBhvr>
                                      <p:to>
                                        <p:strVal val="visible"/>
                                      </p:to>
                                    </p:set>
                                    <p:anim calcmode="lin" valueType="num">
                                      <p:cBhvr additive="base">
                                        <p:cTn id="53" dur="500" fill="hold"/>
                                        <p:tgtEl>
                                          <p:spTgt spid="7175"/>
                                        </p:tgtEl>
                                        <p:attrNameLst>
                                          <p:attrName>ppt_x</p:attrName>
                                        </p:attrNameLst>
                                      </p:cBhvr>
                                      <p:tavLst>
                                        <p:tav tm="0">
                                          <p:val>
                                            <p:strVal val="0-#ppt_w/2"/>
                                          </p:val>
                                        </p:tav>
                                        <p:tav tm="100000">
                                          <p:val>
                                            <p:strVal val="#ppt_x"/>
                                          </p:val>
                                        </p:tav>
                                      </p:tavLst>
                                    </p:anim>
                                    <p:anim calcmode="lin" valueType="num">
                                      <p:cBhvr additive="base">
                                        <p:cTn id="54" dur="500" fill="hold"/>
                                        <p:tgtEl>
                                          <p:spTgt spid="7175"/>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7176"/>
                                        </p:tgtEl>
                                        <p:attrNameLst>
                                          <p:attrName>style.visibility</p:attrName>
                                        </p:attrNameLst>
                                      </p:cBhvr>
                                      <p:to>
                                        <p:strVal val="visible"/>
                                      </p:to>
                                    </p:set>
                                    <p:anim calcmode="lin" valueType="num">
                                      <p:cBhvr additive="base">
                                        <p:cTn id="59" dur="500" fill="hold"/>
                                        <p:tgtEl>
                                          <p:spTgt spid="7176"/>
                                        </p:tgtEl>
                                        <p:attrNameLst>
                                          <p:attrName>ppt_x</p:attrName>
                                        </p:attrNameLst>
                                      </p:cBhvr>
                                      <p:tavLst>
                                        <p:tav tm="0">
                                          <p:val>
                                            <p:strVal val="0-#ppt_w/2"/>
                                          </p:val>
                                        </p:tav>
                                        <p:tav tm="100000">
                                          <p:val>
                                            <p:strVal val="#ppt_x"/>
                                          </p:val>
                                        </p:tav>
                                      </p:tavLst>
                                    </p:anim>
                                    <p:anim calcmode="lin" valueType="num">
                                      <p:cBhvr additive="base">
                                        <p:cTn id="60" dur="500" fill="hold"/>
                                        <p:tgtEl>
                                          <p:spTgt spid="7176"/>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7177"/>
                                        </p:tgtEl>
                                        <p:attrNameLst>
                                          <p:attrName>style.visibility</p:attrName>
                                        </p:attrNameLst>
                                      </p:cBhvr>
                                      <p:to>
                                        <p:strVal val="visible"/>
                                      </p:to>
                                    </p:set>
                                    <p:animEffect transition="in" filter="blinds(horizontal)">
                                      <p:cBhvr>
                                        <p:cTn id="65" dur="500"/>
                                        <p:tgtEl>
                                          <p:spTgt spid="7177"/>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32" fill="hold" grpId="0" nodeType="clickEffect">
                                  <p:stCondLst>
                                    <p:cond delay="0"/>
                                  </p:stCondLst>
                                  <p:childTnLst>
                                    <p:set>
                                      <p:cBhvr>
                                        <p:cTn id="69" dur="1" fill="hold">
                                          <p:stCondLst>
                                            <p:cond delay="0"/>
                                          </p:stCondLst>
                                        </p:cTn>
                                        <p:tgtEl>
                                          <p:spTgt spid="7183"/>
                                        </p:tgtEl>
                                        <p:attrNameLst>
                                          <p:attrName>style.visibility</p:attrName>
                                        </p:attrNameLst>
                                      </p:cBhvr>
                                      <p:to>
                                        <p:strVal val="visible"/>
                                      </p:to>
                                    </p:set>
                                    <p:animEffect transition="in" filter="box(out)">
                                      <p:cBhvr>
                                        <p:cTn id="70" dur="500"/>
                                        <p:tgtEl>
                                          <p:spTgt spid="7183"/>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7178"/>
                                        </p:tgtEl>
                                        <p:attrNameLst>
                                          <p:attrName>style.visibility</p:attrName>
                                        </p:attrNameLst>
                                      </p:cBhvr>
                                      <p:to>
                                        <p:strVal val="visible"/>
                                      </p:to>
                                    </p:set>
                                    <p:anim calcmode="lin" valueType="num">
                                      <p:cBhvr additive="base">
                                        <p:cTn id="75" dur="500" fill="hold"/>
                                        <p:tgtEl>
                                          <p:spTgt spid="7178"/>
                                        </p:tgtEl>
                                        <p:attrNameLst>
                                          <p:attrName>ppt_x</p:attrName>
                                        </p:attrNameLst>
                                      </p:cBhvr>
                                      <p:tavLst>
                                        <p:tav tm="0">
                                          <p:val>
                                            <p:strVal val="1+#ppt_w/2"/>
                                          </p:val>
                                        </p:tav>
                                        <p:tav tm="100000">
                                          <p:val>
                                            <p:strVal val="#ppt_x"/>
                                          </p:val>
                                        </p:tav>
                                      </p:tavLst>
                                    </p:anim>
                                    <p:anim calcmode="lin" valueType="num">
                                      <p:cBhvr additive="base">
                                        <p:cTn id="76" dur="500" fill="hold"/>
                                        <p:tgtEl>
                                          <p:spTgt spid="7178"/>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2" fill="hold" grpId="0" nodeType="clickEffect">
                                  <p:stCondLst>
                                    <p:cond delay="0"/>
                                  </p:stCondLst>
                                  <p:childTnLst>
                                    <p:set>
                                      <p:cBhvr>
                                        <p:cTn id="80" dur="1" fill="hold">
                                          <p:stCondLst>
                                            <p:cond delay="0"/>
                                          </p:stCondLst>
                                        </p:cTn>
                                        <p:tgtEl>
                                          <p:spTgt spid="7179"/>
                                        </p:tgtEl>
                                        <p:attrNameLst>
                                          <p:attrName>style.visibility</p:attrName>
                                        </p:attrNameLst>
                                      </p:cBhvr>
                                      <p:to>
                                        <p:strVal val="visible"/>
                                      </p:to>
                                    </p:set>
                                    <p:anim calcmode="lin" valueType="num">
                                      <p:cBhvr additive="base">
                                        <p:cTn id="81" dur="500" fill="hold"/>
                                        <p:tgtEl>
                                          <p:spTgt spid="7179"/>
                                        </p:tgtEl>
                                        <p:attrNameLst>
                                          <p:attrName>ppt_x</p:attrName>
                                        </p:attrNameLst>
                                      </p:cBhvr>
                                      <p:tavLst>
                                        <p:tav tm="0">
                                          <p:val>
                                            <p:strVal val="1+#ppt_w/2"/>
                                          </p:val>
                                        </p:tav>
                                        <p:tav tm="100000">
                                          <p:val>
                                            <p:strVal val="#ppt_x"/>
                                          </p:val>
                                        </p:tav>
                                      </p:tavLst>
                                    </p:anim>
                                    <p:anim calcmode="lin" valueType="num">
                                      <p:cBhvr additive="base">
                                        <p:cTn id="82" dur="500" fill="hold"/>
                                        <p:tgtEl>
                                          <p:spTgt spid="71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autoUpdateAnimBg="0"/>
      <p:bldP spid="7171" grpId="0" autoUpdateAnimBg="0"/>
      <p:bldP spid="7172" grpId="0" animBg="1" autoUpdateAnimBg="0"/>
      <p:bldP spid="7173" grpId="0" autoUpdateAnimBg="0"/>
      <p:bldP spid="7174" grpId="0" animBg="1" autoUpdateAnimBg="0"/>
      <p:bldP spid="7175" grpId="0" autoUpdateAnimBg="0"/>
      <p:bldP spid="7176" grpId="0" animBg="1" autoUpdateAnimBg="0"/>
      <p:bldP spid="7177" grpId="0" animBg="1" autoUpdateAnimBg="0"/>
      <p:bldP spid="7178" grpId="0" animBg="1" autoUpdateAnimBg="0"/>
      <p:bldP spid="7179" grpId="0" animBg="1" autoUpdateAnimBg="0"/>
      <p:bldP spid="7180" grpId="0" autoUpdateAnimBg="0"/>
      <p:bldP spid="7181" grpId="0" autoUpdateAnimBg="0"/>
      <p:bldP spid="7182" grpId="0" autoUpdateAnimBg="0"/>
      <p:bldP spid="718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381000"/>
            <a:ext cx="7924800" cy="1143000"/>
          </a:xfrm>
        </p:spPr>
        <p:txBody>
          <a:bodyPr/>
          <a:lstStyle/>
          <a:p>
            <a:r>
              <a:rPr lang="pt-BR" sz="3600"/>
              <a:t>SINAIS DA DESCARTABILIDADE </a:t>
            </a:r>
            <a:br>
              <a:rPr lang="pt-BR" sz="3600"/>
            </a:br>
            <a:r>
              <a:rPr lang="pt-BR" sz="3600"/>
              <a:t> NO BRASIL</a:t>
            </a:r>
            <a:r>
              <a:rPr lang="pt-BR" b="1"/>
              <a:t> </a:t>
            </a:r>
          </a:p>
        </p:txBody>
      </p:sp>
      <p:sp>
        <p:nvSpPr>
          <p:cNvPr id="9219" name="Text Box 3"/>
          <p:cNvSpPr txBox="1">
            <a:spLocks noChangeArrowheads="1"/>
          </p:cNvSpPr>
          <p:nvPr/>
        </p:nvSpPr>
        <p:spPr bwMode="auto">
          <a:xfrm>
            <a:off x="762000" y="1981200"/>
            <a:ext cx="2438400" cy="457200"/>
          </a:xfrm>
          <a:prstGeom prst="rect">
            <a:avLst/>
          </a:prstGeom>
          <a:noFill/>
          <a:ln w="9525">
            <a:noFill/>
            <a:miter lim="800000"/>
            <a:headEnd/>
            <a:tailEnd/>
          </a:ln>
          <a:effectLst/>
        </p:spPr>
        <p:txBody>
          <a:bodyPr>
            <a:spAutoFit/>
          </a:bodyPr>
          <a:lstStyle/>
          <a:p>
            <a:pPr eaLnBrk="0" hangingPunct="0">
              <a:spcBef>
                <a:spcPct val="50000"/>
              </a:spcBef>
            </a:pPr>
            <a:r>
              <a:rPr lang="pt-BR" sz="2400" b="1">
                <a:solidFill>
                  <a:schemeClr val="accent2"/>
                </a:solidFill>
              </a:rPr>
              <a:t>1991= INICIO</a:t>
            </a:r>
            <a:endParaRPr lang="pt-BR" sz="2000" b="1">
              <a:solidFill>
                <a:schemeClr val="accent2"/>
              </a:solidFill>
              <a:latin typeface="Times New Roman" pitchFamily="18" charset="0"/>
            </a:endParaRPr>
          </a:p>
        </p:txBody>
      </p:sp>
      <p:sp>
        <p:nvSpPr>
          <p:cNvPr id="9220" name="Text Box 4"/>
          <p:cNvSpPr txBox="1">
            <a:spLocks noChangeArrowheads="1"/>
          </p:cNvSpPr>
          <p:nvPr/>
        </p:nvSpPr>
        <p:spPr bwMode="auto">
          <a:xfrm>
            <a:off x="304800" y="3048000"/>
            <a:ext cx="3810000" cy="579438"/>
          </a:xfrm>
          <a:prstGeom prst="rect">
            <a:avLst/>
          </a:prstGeom>
          <a:solidFill>
            <a:srgbClr val="CCECFF"/>
          </a:solidFill>
          <a:ln w="9525">
            <a:noFill/>
            <a:miter lim="800000"/>
            <a:headEnd/>
            <a:tailEnd/>
          </a:ln>
          <a:effectLst/>
        </p:spPr>
        <p:txBody>
          <a:bodyPr>
            <a:spAutoFit/>
          </a:bodyPr>
          <a:lstStyle/>
          <a:p>
            <a:pPr eaLnBrk="0" hangingPunct="0"/>
            <a:r>
              <a:rPr lang="pt-BR" sz="3200" b="1">
                <a:solidFill>
                  <a:schemeClr val="accent2"/>
                </a:solidFill>
                <a:latin typeface="Times New Roman" pitchFamily="18" charset="0"/>
              </a:rPr>
              <a:t>2000 = 10 BILHÕES</a:t>
            </a:r>
            <a:endParaRPr lang="pt-BR" sz="2400">
              <a:latin typeface="Times New Roman" pitchFamily="18" charset="0"/>
            </a:endParaRPr>
          </a:p>
        </p:txBody>
      </p:sp>
      <p:sp>
        <p:nvSpPr>
          <p:cNvPr id="9221" name="Text Box 5"/>
          <p:cNvSpPr txBox="1">
            <a:spLocks noChangeArrowheads="1"/>
          </p:cNvSpPr>
          <p:nvPr/>
        </p:nvSpPr>
        <p:spPr bwMode="auto">
          <a:xfrm>
            <a:off x="5410200" y="2057400"/>
            <a:ext cx="2514600" cy="457200"/>
          </a:xfrm>
          <a:prstGeom prst="rect">
            <a:avLst/>
          </a:prstGeom>
          <a:noFill/>
          <a:ln w="9525">
            <a:noFill/>
            <a:miter lim="800000"/>
            <a:headEnd/>
            <a:tailEnd/>
          </a:ln>
          <a:effectLst/>
        </p:spPr>
        <p:txBody>
          <a:bodyPr>
            <a:spAutoFit/>
          </a:bodyPr>
          <a:lstStyle/>
          <a:p>
            <a:pPr eaLnBrk="0" hangingPunct="0">
              <a:spcBef>
                <a:spcPct val="50000"/>
              </a:spcBef>
            </a:pPr>
            <a:r>
              <a:rPr lang="pt-BR" sz="2400" b="1">
                <a:solidFill>
                  <a:schemeClr val="accent2"/>
                </a:solidFill>
                <a:latin typeface="Times New Roman" pitchFamily="18" charset="0"/>
              </a:rPr>
              <a:t>1990 = INICIO</a:t>
            </a:r>
            <a:endParaRPr lang="pt-BR" sz="2000" b="1">
              <a:solidFill>
                <a:schemeClr val="accent2"/>
              </a:solidFill>
              <a:latin typeface="Times New Roman" pitchFamily="18" charset="0"/>
            </a:endParaRPr>
          </a:p>
        </p:txBody>
      </p:sp>
      <p:sp>
        <p:nvSpPr>
          <p:cNvPr id="9222" name="Text Box 6"/>
          <p:cNvSpPr txBox="1">
            <a:spLocks noChangeArrowheads="1"/>
          </p:cNvSpPr>
          <p:nvPr/>
        </p:nvSpPr>
        <p:spPr bwMode="auto">
          <a:xfrm>
            <a:off x="5029200" y="3048000"/>
            <a:ext cx="3810000" cy="579438"/>
          </a:xfrm>
          <a:prstGeom prst="rect">
            <a:avLst/>
          </a:prstGeom>
          <a:solidFill>
            <a:srgbClr val="CCECFF"/>
          </a:solidFill>
          <a:ln w="9525">
            <a:noFill/>
            <a:miter lim="800000"/>
            <a:headEnd/>
            <a:tailEnd/>
          </a:ln>
          <a:effectLst/>
        </p:spPr>
        <p:txBody>
          <a:bodyPr>
            <a:spAutoFit/>
          </a:bodyPr>
          <a:lstStyle/>
          <a:p>
            <a:pPr eaLnBrk="0" hangingPunct="0">
              <a:spcBef>
                <a:spcPct val="50000"/>
              </a:spcBef>
            </a:pPr>
            <a:r>
              <a:rPr lang="pt-BR" sz="3200" b="1">
                <a:solidFill>
                  <a:schemeClr val="accent2"/>
                </a:solidFill>
                <a:latin typeface="Times New Roman" pitchFamily="18" charset="0"/>
              </a:rPr>
              <a:t>2000 = 13 BILHÕES</a:t>
            </a:r>
            <a:endParaRPr lang="pt-BR" sz="2400" b="1">
              <a:solidFill>
                <a:srgbClr val="FF0000"/>
              </a:solidFill>
              <a:latin typeface="Times New Roman" pitchFamily="18" charset="0"/>
            </a:endParaRPr>
          </a:p>
        </p:txBody>
      </p:sp>
      <p:sp>
        <p:nvSpPr>
          <p:cNvPr id="9223" name="Text Box 7"/>
          <p:cNvSpPr txBox="1">
            <a:spLocks noChangeArrowheads="1"/>
          </p:cNvSpPr>
          <p:nvPr/>
        </p:nvSpPr>
        <p:spPr bwMode="auto">
          <a:xfrm>
            <a:off x="3200400" y="4343400"/>
            <a:ext cx="3048000" cy="457200"/>
          </a:xfrm>
          <a:prstGeom prst="rect">
            <a:avLst/>
          </a:prstGeom>
          <a:noFill/>
          <a:ln w="9525">
            <a:noFill/>
            <a:miter lim="800000"/>
            <a:headEnd/>
            <a:tailEnd/>
          </a:ln>
          <a:effectLst/>
        </p:spPr>
        <p:txBody>
          <a:bodyPr>
            <a:spAutoFit/>
          </a:bodyPr>
          <a:lstStyle/>
          <a:p>
            <a:pPr eaLnBrk="0" hangingPunct="0"/>
            <a:r>
              <a:rPr lang="pt-BR" sz="2400" b="1">
                <a:solidFill>
                  <a:schemeClr val="accent2"/>
                </a:solidFill>
                <a:latin typeface="Times New Roman" pitchFamily="18" charset="0"/>
              </a:rPr>
              <a:t>1985 = 4.450 T/DIA</a:t>
            </a:r>
            <a:endParaRPr lang="pt-BR" sz="2400">
              <a:latin typeface="Times New Roman" pitchFamily="18" charset="0"/>
            </a:endParaRPr>
          </a:p>
        </p:txBody>
      </p:sp>
      <p:sp>
        <p:nvSpPr>
          <p:cNvPr id="9224" name="Text Box 8"/>
          <p:cNvSpPr txBox="1">
            <a:spLocks noChangeArrowheads="1"/>
          </p:cNvSpPr>
          <p:nvPr/>
        </p:nvSpPr>
        <p:spPr bwMode="auto">
          <a:xfrm>
            <a:off x="2667000" y="5181600"/>
            <a:ext cx="3810000" cy="579438"/>
          </a:xfrm>
          <a:prstGeom prst="rect">
            <a:avLst/>
          </a:prstGeom>
          <a:solidFill>
            <a:srgbClr val="CCECFF"/>
          </a:solidFill>
          <a:ln w="9525">
            <a:noFill/>
            <a:miter lim="800000"/>
            <a:headEnd/>
            <a:tailEnd/>
          </a:ln>
          <a:effectLst/>
        </p:spPr>
        <p:txBody>
          <a:bodyPr>
            <a:spAutoFit/>
          </a:bodyPr>
          <a:lstStyle/>
          <a:p>
            <a:pPr eaLnBrk="0" hangingPunct="0">
              <a:spcBef>
                <a:spcPct val="50000"/>
              </a:spcBef>
            </a:pPr>
            <a:r>
              <a:rPr lang="pt-BR" sz="3200" b="1">
                <a:solidFill>
                  <a:schemeClr val="accent2"/>
                </a:solidFill>
                <a:latin typeface="Times New Roman" pitchFamily="18" charset="0"/>
              </a:rPr>
              <a:t>2000 = 16.000 T/DIA</a:t>
            </a:r>
            <a:endParaRPr lang="pt-BR" sz="2400" b="1">
              <a:solidFill>
                <a:srgbClr val="FF0000"/>
              </a:solidFill>
              <a:latin typeface="Times New Roman" pitchFamily="18" charset="0"/>
            </a:endParaRPr>
          </a:p>
        </p:txBody>
      </p:sp>
      <p:sp>
        <p:nvSpPr>
          <p:cNvPr id="9225" name="Text Box 9"/>
          <p:cNvSpPr txBox="1">
            <a:spLocks noChangeArrowheads="1"/>
          </p:cNvSpPr>
          <p:nvPr/>
        </p:nvSpPr>
        <p:spPr bwMode="auto">
          <a:xfrm>
            <a:off x="381000" y="2362200"/>
            <a:ext cx="3352800" cy="457200"/>
          </a:xfrm>
          <a:prstGeom prst="rect">
            <a:avLst/>
          </a:prstGeom>
          <a:noFill/>
          <a:ln w="9525">
            <a:noFill/>
            <a:miter lim="800000"/>
            <a:headEnd/>
            <a:tailEnd/>
          </a:ln>
          <a:effectLst/>
        </p:spPr>
        <p:txBody>
          <a:bodyPr>
            <a:spAutoFit/>
          </a:bodyPr>
          <a:lstStyle/>
          <a:p>
            <a:pPr eaLnBrk="0" hangingPunct="0">
              <a:spcBef>
                <a:spcPct val="50000"/>
              </a:spcBef>
            </a:pPr>
            <a:r>
              <a:rPr lang="pt-BR" sz="2400" b="1" u="sng">
                <a:solidFill>
                  <a:schemeClr val="accent2"/>
                </a:solidFill>
              </a:rPr>
              <a:t>LATA DE ALUMÍNIO</a:t>
            </a:r>
          </a:p>
        </p:txBody>
      </p:sp>
      <p:sp>
        <p:nvSpPr>
          <p:cNvPr id="9226" name="Text Box 10"/>
          <p:cNvSpPr txBox="1">
            <a:spLocks noChangeArrowheads="1"/>
          </p:cNvSpPr>
          <p:nvPr/>
        </p:nvSpPr>
        <p:spPr bwMode="auto">
          <a:xfrm>
            <a:off x="5257800" y="2438400"/>
            <a:ext cx="2667000" cy="457200"/>
          </a:xfrm>
          <a:prstGeom prst="rect">
            <a:avLst/>
          </a:prstGeom>
          <a:noFill/>
          <a:ln w="9525">
            <a:noFill/>
            <a:miter lim="800000"/>
            <a:headEnd/>
            <a:tailEnd/>
          </a:ln>
          <a:effectLst/>
        </p:spPr>
        <p:txBody>
          <a:bodyPr>
            <a:spAutoFit/>
          </a:bodyPr>
          <a:lstStyle/>
          <a:p>
            <a:pPr algn="ctr" eaLnBrk="0" hangingPunct="0">
              <a:spcBef>
                <a:spcPct val="50000"/>
              </a:spcBef>
            </a:pPr>
            <a:r>
              <a:rPr lang="pt-BR" sz="2400" b="1" u="sng">
                <a:solidFill>
                  <a:schemeClr val="accent2"/>
                </a:solidFill>
                <a:latin typeface="Times New Roman" pitchFamily="18" charset="0"/>
              </a:rPr>
              <a:t>GARRAFA PET</a:t>
            </a:r>
          </a:p>
        </p:txBody>
      </p:sp>
      <p:sp>
        <p:nvSpPr>
          <p:cNvPr id="9227" name="Text Box 11"/>
          <p:cNvSpPr txBox="1">
            <a:spLocks noChangeArrowheads="1"/>
          </p:cNvSpPr>
          <p:nvPr/>
        </p:nvSpPr>
        <p:spPr bwMode="auto">
          <a:xfrm>
            <a:off x="2819400" y="4724400"/>
            <a:ext cx="3581400" cy="457200"/>
          </a:xfrm>
          <a:prstGeom prst="rect">
            <a:avLst/>
          </a:prstGeom>
          <a:noFill/>
          <a:ln w="9525">
            <a:noFill/>
            <a:miter lim="800000"/>
            <a:headEnd/>
            <a:tailEnd/>
          </a:ln>
          <a:effectLst/>
        </p:spPr>
        <p:txBody>
          <a:bodyPr>
            <a:spAutoFit/>
          </a:bodyPr>
          <a:lstStyle/>
          <a:p>
            <a:pPr eaLnBrk="0" hangingPunct="0">
              <a:spcBef>
                <a:spcPct val="50000"/>
              </a:spcBef>
            </a:pPr>
            <a:r>
              <a:rPr lang="pt-BR" sz="2400" b="1" u="sng">
                <a:solidFill>
                  <a:schemeClr val="accent2"/>
                </a:solidFill>
                <a:latin typeface="Times New Roman" pitchFamily="18" charset="0"/>
              </a:rPr>
              <a:t>LIXO EM SÃO PAULO</a:t>
            </a:r>
          </a:p>
        </p:txBody>
      </p:sp>
      <p:graphicFrame>
        <p:nvGraphicFramePr>
          <p:cNvPr id="9228" name="Object 12"/>
          <p:cNvGraphicFramePr>
            <a:graphicFrameLocks noChangeAspect="1"/>
          </p:cNvGraphicFramePr>
          <p:nvPr>
            <p:ph type="tbl" idx="1"/>
          </p:nvPr>
        </p:nvGraphicFramePr>
        <p:xfrm>
          <a:off x="457200" y="1638300"/>
          <a:ext cx="8229600" cy="4449763"/>
        </p:xfrm>
        <a:graphic>
          <a:graphicData uri="http://schemas.openxmlformats.org/presentationml/2006/ole">
            <p:oleObj spid="_x0000_s9228" name="Documento" r:id="rId4" imgW="8290440" imgH="4191120" progId="Word.Documen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9228"/>
                                        </p:tgtEl>
                                        <p:attrNameLst>
                                          <p:attrName>style.visibility</p:attrName>
                                        </p:attrNameLst>
                                      </p:cBhvr>
                                      <p:to>
                                        <p:strVal val="visible"/>
                                      </p:to>
                                    </p:set>
                                    <p:animEffect transition="in" filter="box(out)">
                                      <p:cBhvr>
                                        <p:cTn id="7" dur="500"/>
                                        <p:tgtEl>
                                          <p:spTgt spid="9228"/>
                                        </p:tgtEl>
                                      </p:cBhvr>
                                    </p:animEffect>
                                  </p:childTnLst>
                                </p:cTn>
                              </p:par>
                            </p:childTnLst>
                          </p:cTn>
                        </p:par>
                        <p:par>
                          <p:cTn id="8" fill="hold">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9218">
                                            <p:txEl>
                                              <p:pRg st="0" end="0"/>
                                            </p:txEl>
                                          </p:spTgt>
                                        </p:tgtEl>
                                        <p:attrNameLst>
                                          <p:attrName>style.visibility</p:attrName>
                                        </p:attrNameLst>
                                      </p:cBhvr>
                                      <p:to>
                                        <p:strVal val="visible"/>
                                      </p:to>
                                    </p:set>
                                    <p:animEffect transition="in" filter="box(out)">
                                      <p:cBhvr>
                                        <p:cTn id="11" dur="500"/>
                                        <p:tgtEl>
                                          <p:spTgt spid="921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9225"/>
                                        </p:tgtEl>
                                        <p:attrNameLst>
                                          <p:attrName>style.visibility</p:attrName>
                                        </p:attrNameLst>
                                      </p:cBhvr>
                                      <p:to>
                                        <p:strVal val="visible"/>
                                      </p:to>
                                    </p:set>
                                    <p:animEffect transition="in" filter="box(out)">
                                      <p:cBhvr>
                                        <p:cTn id="16" dur="500"/>
                                        <p:tgtEl>
                                          <p:spTgt spid="922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9219"/>
                                        </p:tgtEl>
                                        <p:attrNameLst>
                                          <p:attrName>style.visibility</p:attrName>
                                        </p:attrNameLst>
                                      </p:cBhvr>
                                      <p:to>
                                        <p:strVal val="visible"/>
                                      </p:to>
                                    </p:set>
                                    <p:anim calcmode="lin" valueType="num">
                                      <p:cBhvr additive="base">
                                        <p:cTn id="21" dur="500" fill="hold"/>
                                        <p:tgtEl>
                                          <p:spTgt spid="9219"/>
                                        </p:tgtEl>
                                        <p:attrNameLst>
                                          <p:attrName>ppt_x</p:attrName>
                                        </p:attrNameLst>
                                      </p:cBhvr>
                                      <p:tavLst>
                                        <p:tav tm="0">
                                          <p:val>
                                            <p:strVal val="0-#ppt_w/2"/>
                                          </p:val>
                                        </p:tav>
                                        <p:tav tm="100000">
                                          <p:val>
                                            <p:strVal val="#ppt_x"/>
                                          </p:val>
                                        </p:tav>
                                      </p:tavLst>
                                    </p:anim>
                                    <p:anim calcmode="lin" valueType="num">
                                      <p:cBhvr additive="base">
                                        <p:cTn id="22" dur="500" fill="hold"/>
                                        <p:tgtEl>
                                          <p:spTgt spid="9219"/>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528" fill="hold" grpId="0" nodeType="clickEffect">
                                  <p:stCondLst>
                                    <p:cond delay="0"/>
                                  </p:stCondLst>
                                  <p:childTnLst>
                                    <p:set>
                                      <p:cBhvr>
                                        <p:cTn id="26" dur="1" fill="hold">
                                          <p:stCondLst>
                                            <p:cond delay="0"/>
                                          </p:stCondLst>
                                        </p:cTn>
                                        <p:tgtEl>
                                          <p:spTgt spid="9220"/>
                                        </p:tgtEl>
                                        <p:attrNameLst>
                                          <p:attrName>style.visibility</p:attrName>
                                        </p:attrNameLst>
                                      </p:cBhvr>
                                      <p:to>
                                        <p:strVal val="visible"/>
                                      </p:to>
                                    </p:set>
                                    <p:anim calcmode="lin" valueType="num">
                                      <p:cBhvr>
                                        <p:cTn id="27" dur="500" fill="hold"/>
                                        <p:tgtEl>
                                          <p:spTgt spid="9220"/>
                                        </p:tgtEl>
                                        <p:attrNameLst>
                                          <p:attrName>ppt_w</p:attrName>
                                        </p:attrNameLst>
                                      </p:cBhvr>
                                      <p:tavLst>
                                        <p:tav tm="0">
                                          <p:val>
                                            <p:fltVal val="0"/>
                                          </p:val>
                                        </p:tav>
                                        <p:tav tm="100000">
                                          <p:val>
                                            <p:strVal val="#ppt_w"/>
                                          </p:val>
                                        </p:tav>
                                      </p:tavLst>
                                    </p:anim>
                                    <p:anim calcmode="lin" valueType="num">
                                      <p:cBhvr>
                                        <p:cTn id="28" dur="500" fill="hold"/>
                                        <p:tgtEl>
                                          <p:spTgt spid="9220"/>
                                        </p:tgtEl>
                                        <p:attrNameLst>
                                          <p:attrName>ppt_h</p:attrName>
                                        </p:attrNameLst>
                                      </p:cBhvr>
                                      <p:tavLst>
                                        <p:tav tm="0">
                                          <p:val>
                                            <p:fltVal val="0"/>
                                          </p:val>
                                        </p:tav>
                                        <p:tav tm="100000">
                                          <p:val>
                                            <p:strVal val="#ppt_h"/>
                                          </p:val>
                                        </p:tav>
                                      </p:tavLst>
                                    </p:anim>
                                    <p:anim calcmode="lin" valueType="num">
                                      <p:cBhvr>
                                        <p:cTn id="29" dur="500" fill="hold"/>
                                        <p:tgtEl>
                                          <p:spTgt spid="9220"/>
                                        </p:tgtEl>
                                        <p:attrNameLst>
                                          <p:attrName>ppt_x</p:attrName>
                                        </p:attrNameLst>
                                      </p:cBhvr>
                                      <p:tavLst>
                                        <p:tav tm="0">
                                          <p:val>
                                            <p:fltVal val="0.5"/>
                                          </p:val>
                                        </p:tav>
                                        <p:tav tm="100000">
                                          <p:val>
                                            <p:strVal val="#ppt_x"/>
                                          </p:val>
                                        </p:tav>
                                      </p:tavLst>
                                    </p:anim>
                                    <p:anim calcmode="lin" valueType="num">
                                      <p:cBhvr>
                                        <p:cTn id="30" dur="500" fill="hold"/>
                                        <p:tgtEl>
                                          <p:spTgt spid="9220"/>
                                        </p:tgtEl>
                                        <p:attrNameLst>
                                          <p:attrName>ppt_y</p:attrName>
                                        </p:attrNameLst>
                                      </p:cBhvr>
                                      <p:tavLst>
                                        <p:tav tm="0">
                                          <p:val>
                                            <p:fltVal val="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 presetClass="entr" presetSubtype="32" fill="hold" grpId="0" nodeType="clickEffect">
                                  <p:stCondLst>
                                    <p:cond delay="0"/>
                                  </p:stCondLst>
                                  <p:childTnLst>
                                    <p:set>
                                      <p:cBhvr>
                                        <p:cTn id="34" dur="1" fill="hold">
                                          <p:stCondLst>
                                            <p:cond delay="0"/>
                                          </p:stCondLst>
                                        </p:cTn>
                                        <p:tgtEl>
                                          <p:spTgt spid="9226"/>
                                        </p:tgtEl>
                                        <p:attrNameLst>
                                          <p:attrName>style.visibility</p:attrName>
                                        </p:attrNameLst>
                                      </p:cBhvr>
                                      <p:to>
                                        <p:strVal val="visible"/>
                                      </p:to>
                                    </p:set>
                                    <p:animEffect transition="in" filter="box(out)">
                                      <p:cBhvr>
                                        <p:cTn id="35" dur="500"/>
                                        <p:tgtEl>
                                          <p:spTgt spid="9226"/>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9221"/>
                                        </p:tgtEl>
                                        <p:attrNameLst>
                                          <p:attrName>style.visibility</p:attrName>
                                        </p:attrNameLst>
                                      </p:cBhvr>
                                      <p:to>
                                        <p:strVal val="visible"/>
                                      </p:to>
                                    </p:set>
                                    <p:anim calcmode="lin" valueType="num">
                                      <p:cBhvr additive="base">
                                        <p:cTn id="40" dur="500" fill="hold"/>
                                        <p:tgtEl>
                                          <p:spTgt spid="9221"/>
                                        </p:tgtEl>
                                        <p:attrNameLst>
                                          <p:attrName>ppt_x</p:attrName>
                                        </p:attrNameLst>
                                      </p:cBhvr>
                                      <p:tavLst>
                                        <p:tav tm="0">
                                          <p:val>
                                            <p:strVal val="1+#ppt_w/2"/>
                                          </p:val>
                                        </p:tav>
                                        <p:tav tm="100000">
                                          <p:val>
                                            <p:strVal val="#ppt_x"/>
                                          </p:val>
                                        </p:tav>
                                      </p:tavLst>
                                    </p:anim>
                                    <p:anim calcmode="lin" valueType="num">
                                      <p:cBhvr additive="base">
                                        <p:cTn id="41" dur="500" fill="hold"/>
                                        <p:tgtEl>
                                          <p:spTgt spid="9221"/>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3" presetClass="entr" presetSubtype="528" fill="hold" grpId="0" nodeType="clickEffect">
                                  <p:stCondLst>
                                    <p:cond delay="0"/>
                                  </p:stCondLst>
                                  <p:childTnLst>
                                    <p:set>
                                      <p:cBhvr>
                                        <p:cTn id="45" dur="1" fill="hold">
                                          <p:stCondLst>
                                            <p:cond delay="0"/>
                                          </p:stCondLst>
                                        </p:cTn>
                                        <p:tgtEl>
                                          <p:spTgt spid="9222"/>
                                        </p:tgtEl>
                                        <p:attrNameLst>
                                          <p:attrName>style.visibility</p:attrName>
                                        </p:attrNameLst>
                                      </p:cBhvr>
                                      <p:to>
                                        <p:strVal val="visible"/>
                                      </p:to>
                                    </p:set>
                                    <p:anim calcmode="lin" valueType="num">
                                      <p:cBhvr>
                                        <p:cTn id="46" dur="500" fill="hold"/>
                                        <p:tgtEl>
                                          <p:spTgt spid="9222"/>
                                        </p:tgtEl>
                                        <p:attrNameLst>
                                          <p:attrName>ppt_w</p:attrName>
                                        </p:attrNameLst>
                                      </p:cBhvr>
                                      <p:tavLst>
                                        <p:tav tm="0">
                                          <p:val>
                                            <p:fltVal val="0"/>
                                          </p:val>
                                        </p:tav>
                                        <p:tav tm="100000">
                                          <p:val>
                                            <p:strVal val="#ppt_w"/>
                                          </p:val>
                                        </p:tav>
                                      </p:tavLst>
                                    </p:anim>
                                    <p:anim calcmode="lin" valueType="num">
                                      <p:cBhvr>
                                        <p:cTn id="47" dur="500" fill="hold"/>
                                        <p:tgtEl>
                                          <p:spTgt spid="9222"/>
                                        </p:tgtEl>
                                        <p:attrNameLst>
                                          <p:attrName>ppt_h</p:attrName>
                                        </p:attrNameLst>
                                      </p:cBhvr>
                                      <p:tavLst>
                                        <p:tav tm="0">
                                          <p:val>
                                            <p:fltVal val="0"/>
                                          </p:val>
                                        </p:tav>
                                        <p:tav tm="100000">
                                          <p:val>
                                            <p:strVal val="#ppt_h"/>
                                          </p:val>
                                        </p:tav>
                                      </p:tavLst>
                                    </p:anim>
                                    <p:anim calcmode="lin" valueType="num">
                                      <p:cBhvr>
                                        <p:cTn id="48" dur="500" fill="hold"/>
                                        <p:tgtEl>
                                          <p:spTgt spid="9222"/>
                                        </p:tgtEl>
                                        <p:attrNameLst>
                                          <p:attrName>ppt_x</p:attrName>
                                        </p:attrNameLst>
                                      </p:cBhvr>
                                      <p:tavLst>
                                        <p:tav tm="0">
                                          <p:val>
                                            <p:fltVal val="0.5"/>
                                          </p:val>
                                        </p:tav>
                                        <p:tav tm="100000">
                                          <p:val>
                                            <p:strVal val="#ppt_x"/>
                                          </p:val>
                                        </p:tav>
                                      </p:tavLst>
                                    </p:anim>
                                    <p:anim calcmode="lin" valueType="num">
                                      <p:cBhvr>
                                        <p:cTn id="49" dur="500" fill="hold"/>
                                        <p:tgtEl>
                                          <p:spTgt spid="9222"/>
                                        </p:tgtEl>
                                        <p:attrNameLst>
                                          <p:attrName>ppt_y</p:attrName>
                                        </p:attrNameLst>
                                      </p:cBhvr>
                                      <p:tavLst>
                                        <p:tav tm="0">
                                          <p:val>
                                            <p:fltVal val="0.5"/>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 presetClass="entr" presetSubtype="32" fill="hold" grpId="0" nodeType="clickEffect">
                                  <p:stCondLst>
                                    <p:cond delay="0"/>
                                  </p:stCondLst>
                                  <p:childTnLst>
                                    <p:set>
                                      <p:cBhvr>
                                        <p:cTn id="53" dur="1" fill="hold">
                                          <p:stCondLst>
                                            <p:cond delay="0"/>
                                          </p:stCondLst>
                                        </p:cTn>
                                        <p:tgtEl>
                                          <p:spTgt spid="9227"/>
                                        </p:tgtEl>
                                        <p:attrNameLst>
                                          <p:attrName>style.visibility</p:attrName>
                                        </p:attrNameLst>
                                      </p:cBhvr>
                                      <p:to>
                                        <p:strVal val="visible"/>
                                      </p:to>
                                    </p:set>
                                    <p:animEffect transition="in" filter="box(out)">
                                      <p:cBhvr>
                                        <p:cTn id="54" dur="500"/>
                                        <p:tgtEl>
                                          <p:spTgt spid="9227"/>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9223"/>
                                        </p:tgtEl>
                                        <p:attrNameLst>
                                          <p:attrName>style.visibility</p:attrName>
                                        </p:attrNameLst>
                                      </p:cBhvr>
                                      <p:to>
                                        <p:strVal val="visible"/>
                                      </p:to>
                                    </p:set>
                                    <p:anim calcmode="lin" valueType="num">
                                      <p:cBhvr additive="base">
                                        <p:cTn id="59" dur="500" fill="hold"/>
                                        <p:tgtEl>
                                          <p:spTgt spid="9223"/>
                                        </p:tgtEl>
                                        <p:attrNameLst>
                                          <p:attrName>ppt_x</p:attrName>
                                        </p:attrNameLst>
                                      </p:cBhvr>
                                      <p:tavLst>
                                        <p:tav tm="0">
                                          <p:val>
                                            <p:strVal val="0-#ppt_w/2"/>
                                          </p:val>
                                        </p:tav>
                                        <p:tav tm="100000">
                                          <p:val>
                                            <p:strVal val="#ppt_x"/>
                                          </p:val>
                                        </p:tav>
                                      </p:tavLst>
                                    </p:anim>
                                    <p:anim calcmode="lin" valueType="num">
                                      <p:cBhvr additive="base">
                                        <p:cTn id="60" dur="500" fill="hold"/>
                                        <p:tgtEl>
                                          <p:spTgt spid="9223"/>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3" presetClass="entr" presetSubtype="528" fill="hold" grpId="0" nodeType="clickEffect">
                                  <p:stCondLst>
                                    <p:cond delay="0"/>
                                  </p:stCondLst>
                                  <p:childTnLst>
                                    <p:set>
                                      <p:cBhvr>
                                        <p:cTn id="64" dur="1" fill="hold">
                                          <p:stCondLst>
                                            <p:cond delay="0"/>
                                          </p:stCondLst>
                                        </p:cTn>
                                        <p:tgtEl>
                                          <p:spTgt spid="9224"/>
                                        </p:tgtEl>
                                        <p:attrNameLst>
                                          <p:attrName>style.visibility</p:attrName>
                                        </p:attrNameLst>
                                      </p:cBhvr>
                                      <p:to>
                                        <p:strVal val="visible"/>
                                      </p:to>
                                    </p:set>
                                    <p:anim calcmode="lin" valueType="num">
                                      <p:cBhvr>
                                        <p:cTn id="65" dur="500" fill="hold"/>
                                        <p:tgtEl>
                                          <p:spTgt spid="9224"/>
                                        </p:tgtEl>
                                        <p:attrNameLst>
                                          <p:attrName>ppt_w</p:attrName>
                                        </p:attrNameLst>
                                      </p:cBhvr>
                                      <p:tavLst>
                                        <p:tav tm="0">
                                          <p:val>
                                            <p:fltVal val="0"/>
                                          </p:val>
                                        </p:tav>
                                        <p:tav tm="100000">
                                          <p:val>
                                            <p:strVal val="#ppt_w"/>
                                          </p:val>
                                        </p:tav>
                                      </p:tavLst>
                                    </p:anim>
                                    <p:anim calcmode="lin" valueType="num">
                                      <p:cBhvr>
                                        <p:cTn id="66" dur="500" fill="hold"/>
                                        <p:tgtEl>
                                          <p:spTgt spid="9224"/>
                                        </p:tgtEl>
                                        <p:attrNameLst>
                                          <p:attrName>ppt_h</p:attrName>
                                        </p:attrNameLst>
                                      </p:cBhvr>
                                      <p:tavLst>
                                        <p:tav tm="0">
                                          <p:val>
                                            <p:fltVal val="0"/>
                                          </p:val>
                                        </p:tav>
                                        <p:tav tm="100000">
                                          <p:val>
                                            <p:strVal val="#ppt_h"/>
                                          </p:val>
                                        </p:tav>
                                      </p:tavLst>
                                    </p:anim>
                                    <p:anim calcmode="lin" valueType="num">
                                      <p:cBhvr>
                                        <p:cTn id="67" dur="500" fill="hold"/>
                                        <p:tgtEl>
                                          <p:spTgt spid="9224"/>
                                        </p:tgtEl>
                                        <p:attrNameLst>
                                          <p:attrName>ppt_x</p:attrName>
                                        </p:attrNameLst>
                                      </p:cBhvr>
                                      <p:tavLst>
                                        <p:tav tm="0">
                                          <p:val>
                                            <p:fltVal val="0.5"/>
                                          </p:val>
                                        </p:tav>
                                        <p:tav tm="100000">
                                          <p:val>
                                            <p:strVal val="#ppt_x"/>
                                          </p:val>
                                        </p:tav>
                                      </p:tavLst>
                                    </p:anim>
                                    <p:anim calcmode="lin" valueType="num">
                                      <p:cBhvr>
                                        <p:cTn id="68" dur="500" fill="hold"/>
                                        <p:tgtEl>
                                          <p:spTgt spid="922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autoUpdateAnimBg="0" advAuto="0"/>
      <p:bldP spid="9219" grpId="0" autoUpdateAnimBg="0"/>
      <p:bldP spid="9220" grpId="0" animBg="1" autoUpdateAnimBg="0"/>
      <p:bldP spid="9221" grpId="0" autoUpdateAnimBg="0"/>
      <p:bldP spid="9222" grpId="0" animBg="1" autoUpdateAnimBg="0"/>
      <p:bldP spid="9223" grpId="0" autoUpdateAnimBg="0"/>
      <p:bldP spid="9224" grpId="0" animBg="1" autoUpdateAnimBg="0"/>
      <p:bldP spid="9225" grpId="0" autoUpdateAnimBg="0"/>
      <p:bldP spid="9226" grpId="0" autoUpdateAnimBg="0"/>
      <p:bldP spid="922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549275"/>
            <a:ext cx="8229600" cy="6048375"/>
          </a:xfrm>
        </p:spPr>
        <p:txBody>
          <a:bodyPr/>
          <a:lstStyle/>
          <a:p>
            <a:r>
              <a:rPr lang="pt-BR">
                <a:solidFill>
                  <a:srgbClr val="FF0000"/>
                </a:solidFill>
              </a:rPr>
              <a:t>Logística reversa de </a:t>
            </a:r>
            <a:r>
              <a:rPr lang="pt-BR" b="1" u="sng">
                <a:solidFill>
                  <a:srgbClr val="FF0000"/>
                </a:solidFill>
              </a:rPr>
              <a:t>pós-venda</a:t>
            </a:r>
            <a:r>
              <a:rPr lang="pt-BR">
                <a:solidFill>
                  <a:srgbClr val="FF0000"/>
                </a:solidFill>
              </a:rPr>
              <a:t>: </a:t>
            </a:r>
          </a:p>
          <a:p>
            <a:pPr>
              <a:buFontTx/>
              <a:buNone/>
            </a:pPr>
            <a:endParaRPr lang="pt-BR">
              <a:solidFill>
                <a:srgbClr val="FF0000"/>
              </a:solidFill>
            </a:endParaRPr>
          </a:p>
          <a:p>
            <a:pPr algn="ctr">
              <a:buFontTx/>
              <a:buNone/>
            </a:pPr>
            <a:r>
              <a:rPr lang="pt-BR"/>
              <a:t>trabalha com produtos sem uso ou com pouco uso  que retornam as diferentes elos da cadeia de distribuição (produtos devolvidos por razões comerciais, erros no processamento dos pedidos, vencimento de garantia, defeitos de funcionamento, avarias no transporte).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457200" y="549275"/>
            <a:ext cx="8229600" cy="6048375"/>
          </a:xfrm>
        </p:spPr>
        <p:txBody>
          <a:bodyPr/>
          <a:lstStyle/>
          <a:p>
            <a:r>
              <a:rPr lang="pt-BR">
                <a:solidFill>
                  <a:srgbClr val="FF0000"/>
                </a:solidFill>
              </a:rPr>
              <a:t>Logística reversa de </a:t>
            </a:r>
            <a:r>
              <a:rPr lang="pt-BR" b="1" u="sng">
                <a:solidFill>
                  <a:srgbClr val="FF0000"/>
                </a:solidFill>
              </a:rPr>
              <a:t>pós-consumo</a:t>
            </a:r>
            <a:r>
              <a:rPr lang="pt-BR">
                <a:solidFill>
                  <a:srgbClr val="FF0000"/>
                </a:solidFill>
              </a:rPr>
              <a:t>: </a:t>
            </a:r>
          </a:p>
          <a:p>
            <a:pPr>
              <a:buFontTx/>
              <a:buNone/>
            </a:pPr>
            <a:endParaRPr lang="pt-BR">
              <a:solidFill>
                <a:srgbClr val="FF0000"/>
              </a:solidFill>
            </a:endParaRPr>
          </a:p>
          <a:p>
            <a:pPr algn="ctr">
              <a:buFontTx/>
              <a:buNone/>
            </a:pPr>
            <a:r>
              <a:rPr lang="pt-BR"/>
              <a:t>trabalha com bens de pós-consumo descartados que retornam ao ciclo de negócios ou ao ciclo produtivo (produtos em fim de vida útil ou usados com possibilidade de reutilização, resíduos industriais.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pt-BR" sz="3600"/>
              <a:t>REDUÇÃO DO CICLO DE VIDA DOS PRODUTOS</a:t>
            </a:r>
          </a:p>
        </p:txBody>
      </p:sp>
      <p:sp>
        <p:nvSpPr>
          <p:cNvPr id="11267" name="AutoShape 3"/>
          <p:cNvSpPr>
            <a:spLocks noChangeArrowheads="1"/>
          </p:cNvSpPr>
          <p:nvPr/>
        </p:nvSpPr>
        <p:spPr bwMode="auto">
          <a:xfrm>
            <a:off x="3124200" y="1905000"/>
            <a:ext cx="457200" cy="838200"/>
          </a:xfrm>
          <a:prstGeom prst="rightArrow">
            <a:avLst>
              <a:gd name="adj1" fmla="val 50000"/>
              <a:gd name="adj2" fmla="val 25000"/>
            </a:avLst>
          </a:prstGeom>
          <a:solidFill>
            <a:srgbClr val="CCECFF"/>
          </a:solidFill>
          <a:ln w="9525">
            <a:solidFill>
              <a:schemeClr val="accent2"/>
            </a:solidFill>
            <a:miter lim="800000"/>
            <a:headEnd/>
            <a:tailEnd/>
          </a:ln>
          <a:effectLst/>
        </p:spPr>
        <p:txBody>
          <a:bodyPr wrap="none" anchor="ctr"/>
          <a:lstStyle/>
          <a:p>
            <a:endParaRPr lang="pt-BR"/>
          </a:p>
        </p:txBody>
      </p:sp>
      <p:sp>
        <p:nvSpPr>
          <p:cNvPr id="11268" name="Oval 4"/>
          <p:cNvSpPr>
            <a:spLocks noChangeArrowheads="1"/>
          </p:cNvSpPr>
          <p:nvPr/>
        </p:nvSpPr>
        <p:spPr bwMode="auto">
          <a:xfrm>
            <a:off x="152400" y="4495800"/>
            <a:ext cx="1676400" cy="533400"/>
          </a:xfrm>
          <a:prstGeom prst="ellipse">
            <a:avLst/>
          </a:prstGeom>
          <a:solidFill>
            <a:srgbClr val="CCECFF"/>
          </a:solidFill>
          <a:ln w="9525">
            <a:solidFill>
              <a:schemeClr val="hlink"/>
            </a:solidFill>
            <a:round/>
            <a:headEnd/>
            <a:tailEnd/>
          </a:ln>
          <a:effectLst/>
        </p:spPr>
        <p:txBody>
          <a:bodyPr wrap="none" anchor="ctr"/>
          <a:lstStyle/>
          <a:p>
            <a:pPr algn="ctr" eaLnBrk="0" hangingPunct="0"/>
            <a:r>
              <a:rPr lang="pt-BR" sz="2000" b="1">
                <a:solidFill>
                  <a:schemeClr val="accent2"/>
                </a:solidFill>
                <a:latin typeface="Times New Roman" pitchFamily="18" charset="0"/>
              </a:rPr>
              <a:t>RETORNO</a:t>
            </a:r>
            <a:endParaRPr lang="pt-BR" sz="2400" b="1">
              <a:solidFill>
                <a:srgbClr val="FF3300"/>
              </a:solidFill>
              <a:latin typeface="Times New Roman" pitchFamily="18" charset="0"/>
            </a:endParaRPr>
          </a:p>
        </p:txBody>
      </p:sp>
      <p:sp>
        <p:nvSpPr>
          <p:cNvPr id="11269" name="AutoShape 5"/>
          <p:cNvSpPr>
            <a:spLocks noChangeArrowheads="1"/>
          </p:cNvSpPr>
          <p:nvPr/>
        </p:nvSpPr>
        <p:spPr bwMode="auto">
          <a:xfrm rot="-2983290">
            <a:off x="3883819" y="2897981"/>
            <a:ext cx="609600" cy="604838"/>
          </a:xfrm>
          <a:prstGeom prst="leftArrow">
            <a:avLst>
              <a:gd name="adj1" fmla="val 50000"/>
              <a:gd name="adj2" fmla="val 25197"/>
            </a:avLst>
          </a:prstGeom>
          <a:solidFill>
            <a:srgbClr val="CCECFF"/>
          </a:solidFill>
          <a:ln w="9525">
            <a:solidFill>
              <a:schemeClr val="accent2"/>
            </a:solidFill>
            <a:miter lim="800000"/>
            <a:headEnd/>
            <a:tailEnd/>
          </a:ln>
          <a:effectLst/>
        </p:spPr>
        <p:txBody>
          <a:bodyPr wrap="none" anchor="ctr"/>
          <a:lstStyle/>
          <a:p>
            <a:endParaRPr lang="pt-BR"/>
          </a:p>
        </p:txBody>
      </p:sp>
      <p:sp>
        <p:nvSpPr>
          <p:cNvPr id="11270" name="AutoShape 6"/>
          <p:cNvSpPr>
            <a:spLocks noChangeArrowheads="1"/>
          </p:cNvSpPr>
          <p:nvPr/>
        </p:nvSpPr>
        <p:spPr bwMode="auto">
          <a:xfrm rot="-7032802">
            <a:off x="6469062" y="2446338"/>
            <a:ext cx="417513" cy="706438"/>
          </a:xfrm>
          <a:prstGeom prst="leftArrow">
            <a:avLst>
              <a:gd name="adj1" fmla="val 50000"/>
              <a:gd name="adj2" fmla="val 25000"/>
            </a:avLst>
          </a:prstGeom>
          <a:solidFill>
            <a:srgbClr val="CCECFF"/>
          </a:solidFill>
          <a:ln w="9525">
            <a:solidFill>
              <a:schemeClr val="accent2"/>
            </a:solidFill>
            <a:miter lim="800000"/>
            <a:headEnd/>
            <a:tailEnd/>
          </a:ln>
          <a:effectLst/>
        </p:spPr>
        <p:txBody>
          <a:bodyPr wrap="none" anchor="ctr"/>
          <a:lstStyle/>
          <a:p>
            <a:endParaRPr lang="pt-BR"/>
          </a:p>
        </p:txBody>
      </p:sp>
      <p:sp>
        <p:nvSpPr>
          <p:cNvPr id="11271" name="AutoShape 7"/>
          <p:cNvSpPr>
            <a:spLocks noChangeArrowheads="1"/>
          </p:cNvSpPr>
          <p:nvPr/>
        </p:nvSpPr>
        <p:spPr bwMode="auto">
          <a:xfrm rot="-26274708">
            <a:off x="6800056" y="4439444"/>
            <a:ext cx="414338" cy="762000"/>
          </a:xfrm>
          <a:prstGeom prst="leftArrow">
            <a:avLst>
              <a:gd name="adj1" fmla="val 50000"/>
              <a:gd name="adj2" fmla="val 25000"/>
            </a:avLst>
          </a:prstGeom>
          <a:solidFill>
            <a:srgbClr val="CCECFF"/>
          </a:solidFill>
          <a:ln w="9525">
            <a:noFill/>
            <a:miter lim="800000"/>
            <a:headEnd/>
            <a:tailEnd/>
          </a:ln>
          <a:effectLst/>
        </p:spPr>
        <p:txBody>
          <a:bodyPr wrap="none" anchor="ctr"/>
          <a:lstStyle/>
          <a:p>
            <a:endParaRPr lang="pt-BR"/>
          </a:p>
        </p:txBody>
      </p:sp>
      <p:sp>
        <p:nvSpPr>
          <p:cNvPr id="11272" name="AutoShape 8"/>
          <p:cNvSpPr>
            <a:spLocks noChangeArrowheads="1"/>
          </p:cNvSpPr>
          <p:nvPr/>
        </p:nvSpPr>
        <p:spPr bwMode="auto">
          <a:xfrm rot="-5384300">
            <a:off x="2179638" y="4295775"/>
            <a:ext cx="514350" cy="762000"/>
          </a:xfrm>
          <a:prstGeom prst="leftArrow">
            <a:avLst>
              <a:gd name="adj1" fmla="val 50000"/>
              <a:gd name="adj2" fmla="val 25000"/>
            </a:avLst>
          </a:prstGeom>
          <a:solidFill>
            <a:srgbClr val="CCECFF"/>
          </a:solidFill>
          <a:ln w="9525">
            <a:solidFill>
              <a:schemeClr val="accent2"/>
            </a:solidFill>
            <a:miter lim="800000"/>
            <a:headEnd/>
            <a:tailEnd/>
          </a:ln>
          <a:effectLst/>
        </p:spPr>
        <p:txBody>
          <a:bodyPr wrap="none" anchor="ctr"/>
          <a:lstStyle/>
          <a:p>
            <a:endParaRPr lang="pt-BR"/>
          </a:p>
        </p:txBody>
      </p:sp>
      <p:sp>
        <p:nvSpPr>
          <p:cNvPr id="11273" name="Text Box 9"/>
          <p:cNvSpPr txBox="1">
            <a:spLocks noChangeArrowheads="1"/>
          </p:cNvSpPr>
          <p:nvPr/>
        </p:nvSpPr>
        <p:spPr bwMode="auto">
          <a:xfrm>
            <a:off x="838200" y="1905000"/>
            <a:ext cx="2133600" cy="10064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sz="2000" b="1">
                <a:solidFill>
                  <a:schemeClr val="accent2"/>
                </a:solidFill>
                <a:latin typeface="Times New Roman" pitchFamily="18" charset="0"/>
              </a:rPr>
              <a:t>TECNOLOGIA</a:t>
            </a:r>
          </a:p>
          <a:p>
            <a:pPr algn="ctr" eaLnBrk="0" hangingPunct="0"/>
            <a:r>
              <a:rPr lang="pt-BR" sz="2000" b="1">
                <a:solidFill>
                  <a:schemeClr val="accent2"/>
                </a:solidFill>
                <a:latin typeface="Times New Roman" pitchFamily="18" charset="0"/>
              </a:rPr>
              <a:t>MARKETING</a:t>
            </a:r>
          </a:p>
          <a:p>
            <a:pPr algn="ctr" eaLnBrk="0" hangingPunct="0"/>
            <a:r>
              <a:rPr lang="pt-BR" sz="2000" b="1">
                <a:solidFill>
                  <a:schemeClr val="accent2"/>
                </a:solidFill>
                <a:latin typeface="Times New Roman" pitchFamily="18" charset="0"/>
              </a:rPr>
              <a:t>LOGISTICA</a:t>
            </a:r>
            <a:endParaRPr lang="pt-BR" sz="2400">
              <a:latin typeface="Times New Roman" pitchFamily="18" charset="0"/>
            </a:endParaRPr>
          </a:p>
        </p:txBody>
      </p:sp>
      <p:sp>
        <p:nvSpPr>
          <p:cNvPr id="11274" name="Text Box 10"/>
          <p:cNvSpPr txBox="1">
            <a:spLocks noChangeArrowheads="1"/>
          </p:cNvSpPr>
          <p:nvPr/>
        </p:nvSpPr>
        <p:spPr bwMode="auto">
          <a:xfrm>
            <a:off x="4343400" y="1905000"/>
            <a:ext cx="2286000" cy="7016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sz="2000" b="1">
                <a:solidFill>
                  <a:schemeClr val="accent2"/>
                </a:solidFill>
                <a:latin typeface="Times New Roman" pitchFamily="18" charset="0"/>
              </a:rPr>
              <a:t>REDUÇÃO DO </a:t>
            </a:r>
          </a:p>
          <a:p>
            <a:pPr algn="ctr" eaLnBrk="0" hangingPunct="0"/>
            <a:r>
              <a:rPr lang="pt-BR" sz="2000" b="1">
                <a:solidFill>
                  <a:schemeClr val="accent2"/>
                </a:solidFill>
                <a:latin typeface="Times New Roman" pitchFamily="18" charset="0"/>
              </a:rPr>
              <a:t>CICLO DE VIDA</a:t>
            </a:r>
          </a:p>
        </p:txBody>
      </p:sp>
      <p:sp>
        <p:nvSpPr>
          <p:cNvPr id="11275" name="Text Box 11"/>
          <p:cNvSpPr txBox="1">
            <a:spLocks noChangeArrowheads="1"/>
          </p:cNvSpPr>
          <p:nvPr/>
        </p:nvSpPr>
        <p:spPr bwMode="auto">
          <a:xfrm>
            <a:off x="1600200" y="3276600"/>
            <a:ext cx="2133600" cy="10064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sz="2000" b="1">
                <a:solidFill>
                  <a:schemeClr val="accent2"/>
                </a:solidFill>
                <a:latin typeface="Times New Roman" pitchFamily="18" charset="0"/>
              </a:rPr>
              <a:t>AUMENTO DE </a:t>
            </a:r>
          </a:p>
          <a:p>
            <a:pPr algn="ctr" eaLnBrk="0" hangingPunct="0"/>
            <a:r>
              <a:rPr lang="pt-BR" sz="2000" b="1">
                <a:solidFill>
                  <a:schemeClr val="accent2"/>
                </a:solidFill>
                <a:latin typeface="Times New Roman" pitchFamily="18" charset="0"/>
              </a:rPr>
              <a:t>VELOCIDADE</a:t>
            </a:r>
          </a:p>
          <a:p>
            <a:pPr algn="ctr" eaLnBrk="0" hangingPunct="0"/>
            <a:r>
              <a:rPr lang="pt-BR" sz="2000" b="1">
                <a:solidFill>
                  <a:schemeClr val="accent2"/>
                </a:solidFill>
                <a:latin typeface="Times New Roman" pitchFamily="18" charset="0"/>
              </a:rPr>
              <a:t>LOGÍSTICA</a:t>
            </a:r>
            <a:r>
              <a:rPr lang="pt-BR" sz="2400" b="1">
                <a:solidFill>
                  <a:schemeClr val="accent2"/>
                </a:solidFill>
                <a:latin typeface="Times New Roman" pitchFamily="18" charset="0"/>
              </a:rPr>
              <a:t> </a:t>
            </a:r>
            <a:endParaRPr lang="pt-BR" sz="2400">
              <a:latin typeface="Times New Roman" pitchFamily="18" charset="0"/>
            </a:endParaRPr>
          </a:p>
        </p:txBody>
      </p:sp>
      <p:sp>
        <p:nvSpPr>
          <p:cNvPr id="11276" name="Text Box 12"/>
          <p:cNvSpPr txBox="1">
            <a:spLocks noChangeArrowheads="1"/>
          </p:cNvSpPr>
          <p:nvPr/>
        </p:nvSpPr>
        <p:spPr bwMode="auto">
          <a:xfrm>
            <a:off x="5638800" y="3276600"/>
            <a:ext cx="2895600" cy="396875"/>
          </a:xfrm>
          <a:prstGeom prst="rect">
            <a:avLst/>
          </a:prstGeom>
          <a:noFill/>
          <a:ln w="9525">
            <a:noFill/>
            <a:miter lim="800000"/>
            <a:headEnd/>
            <a:tailEnd/>
          </a:ln>
          <a:effectLst/>
        </p:spPr>
        <p:txBody>
          <a:bodyPr>
            <a:spAutoFit/>
          </a:bodyPr>
          <a:lstStyle/>
          <a:p>
            <a:pPr algn="ctr" eaLnBrk="0" hangingPunct="0"/>
            <a:endParaRPr lang="pt-BR" sz="2000" b="1">
              <a:solidFill>
                <a:schemeClr val="accent2"/>
              </a:solidFill>
              <a:latin typeface="Times New Roman" pitchFamily="18" charset="0"/>
            </a:endParaRPr>
          </a:p>
        </p:txBody>
      </p:sp>
      <p:sp>
        <p:nvSpPr>
          <p:cNvPr id="11277" name="Rectangle 13"/>
          <p:cNvSpPr>
            <a:spLocks noChangeArrowheads="1"/>
          </p:cNvSpPr>
          <p:nvPr/>
        </p:nvSpPr>
        <p:spPr bwMode="auto">
          <a:xfrm>
            <a:off x="5867400" y="3048000"/>
            <a:ext cx="2620963" cy="1311275"/>
          </a:xfrm>
          <a:prstGeom prst="rect">
            <a:avLst/>
          </a:prstGeom>
          <a:gradFill rotWithShape="0">
            <a:gsLst>
              <a:gs pos="0">
                <a:srgbClr val="CCECFF"/>
              </a:gs>
              <a:gs pos="100000">
                <a:srgbClr val="FFFFFF"/>
              </a:gs>
            </a:gsLst>
            <a:lin ang="5400000" scaled="1"/>
          </a:gradFill>
          <a:ln w="9525">
            <a:noFill/>
            <a:miter lim="800000"/>
            <a:headEnd/>
            <a:tailEnd/>
          </a:ln>
          <a:effectLst/>
        </p:spPr>
        <p:txBody>
          <a:bodyPr wrap="none">
            <a:spAutoFit/>
          </a:bodyPr>
          <a:lstStyle/>
          <a:p>
            <a:pPr eaLnBrk="0" hangingPunct="0"/>
            <a:r>
              <a:rPr lang="pt-BR" sz="2000" b="1">
                <a:solidFill>
                  <a:schemeClr val="accent2"/>
                </a:solidFill>
                <a:latin typeface="Times New Roman" pitchFamily="18" charset="0"/>
              </a:rPr>
              <a:t>EXAUSTÃO DOS </a:t>
            </a:r>
          </a:p>
          <a:p>
            <a:pPr eaLnBrk="0" hangingPunct="0"/>
            <a:r>
              <a:rPr lang="pt-BR" sz="2000" b="1">
                <a:solidFill>
                  <a:schemeClr val="accent2"/>
                </a:solidFill>
                <a:latin typeface="Times New Roman" pitchFamily="18" charset="0"/>
              </a:rPr>
              <a:t>SISTEMAS </a:t>
            </a:r>
          </a:p>
          <a:p>
            <a:pPr eaLnBrk="0" hangingPunct="0"/>
            <a:r>
              <a:rPr lang="pt-BR" sz="2000" b="1">
                <a:solidFill>
                  <a:schemeClr val="accent2"/>
                </a:solidFill>
                <a:latin typeface="Times New Roman" pitchFamily="18" charset="0"/>
              </a:rPr>
              <a:t>TRADICIONAIS DE </a:t>
            </a:r>
          </a:p>
          <a:p>
            <a:pPr eaLnBrk="0" hangingPunct="0"/>
            <a:r>
              <a:rPr lang="pt-BR" sz="2000" b="1">
                <a:solidFill>
                  <a:schemeClr val="accent2"/>
                </a:solidFill>
                <a:latin typeface="Times New Roman" pitchFamily="18" charset="0"/>
              </a:rPr>
              <a:t>DISPOSIÇÃO FINAL</a:t>
            </a:r>
          </a:p>
        </p:txBody>
      </p:sp>
      <p:sp>
        <p:nvSpPr>
          <p:cNvPr id="11278" name="Text Box 14"/>
          <p:cNvSpPr txBox="1">
            <a:spLocks noChangeArrowheads="1"/>
          </p:cNvSpPr>
          <p:nvPr/>
        </p:nvSpPr>
        <p:spPr bwMode="auto">
          <a:xfrm>
            <a:off x="533400" y="5105400"/>
            <a:ext cx="3124200" cy="10064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sz="2000" b="1" u="sng">
                <a:solidFill>
                  <a:schemeClr val="accent2"/>
                </a:solidFill>
                <a:latin typeface="Times New Roman" pitchFamily="18" charset="0"/>
              </a:rPr>
              <a:t>LOGÍSTICA REVERSA</a:t>
            </a:r>
          </a:p>
          <a:p>
            <a:pPr algn="ctr" eaLnBrk="0" hangingPunct="0"/>
            <a:r>
              <a:rPr lang="pt-BR" sz="2000" b="1" u="sng">
                <a:solidFill>
                  <a:schemeClr val="accent2"/>
                </a:solidFill>
                <a:latin typeface="Times New Roman" pitchFamily="18" charset="0"/>
              </a:rPr>
              <a:t> DE </a:t>
            </a:r>
          </a:p>
          <a:p>
            <a:pPr algn="ctr" eaLnBrk="0" hangingPunct="0"/>
            <a:r>
              <a:rPr lang="pt-BR" sz="2000" b="1" u="sng">
                <a:solidFill>
                  <a:schemeClr val="accent2"/>
                </a:solidFill>
                <a:latin typeface="Times New Roman" pitchFamily="18" charset="0"/>
              </a:rPr>
              <a:t> PÓS-VENDA</a:t>
            </a:r>
            <a:endParaRPr lang="pt-BR" sz="2400">
              <a:latin typeface="Times New Roman" pitchFamily="18" charset="0"/>
            </a:endParaRPr>
          </a:p>
        </p:txBody>
      </p:sp>
      <p:sp>
        <p:nvSpPr>
          <p:cNvPr id="11279" name="Text Box 15"/>
          <p:cNvSpPr txBox="1">
            <a:spLocks noChangeArrowheads="1"/>
          </p:cNvSpPr>
          <p:nvPr/>
        </p:nvSpPr>
        <p:spPr bwMode="auto">
          <a:xfrm>
            <a:off x="5791200" y="5181600"/>
            <a:ext cx="3048000" cy="1006475"/>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algn="ctr" eaLnBrk="0" hangingPunct="0"/>
            <a:r>
              <a:rPr lang="pt-BR" sz="2000" b="1" u="sng">
                <a:solidFill>
                  <a:schemeClr val="accent2"/>
                </a:solidFill>
                <a:latin typeface="Times New Roman" pitchFamily="18" charset="0"/>
              </a:rPr>
              <a:t>LOGÍSTICA REVERSA</a:t>
            </a:r>
          </a:p>
          <a:p>
            <a:pPr algn="ctr" eaLnBrk="0" hangingPunct="0"/>
            <a:r>
              <a:rPr lang="pt-BR" sz="2000" b="1" u="sng">
                <a:solidFill>
                  <a:schemeClr val="accent2"/>
                </a:solidFill>
                <a:latin typeface="Times New Roman" pitchFamily="18" charset="0"/>
              </a:rPr>
              <a:t> DE </a:t>
            </a:r>
          </a:p>
          <a:p>
            <a:pPr algn="ctr" eaLnBrk="0" hangingPunct="0"/>
            <a:r>
              <a:rPr lang="pt-BR" sz="2000" b="1" u="sng">
                <a:solidFill>
                  <a:schemeClr val="accent2"/>
                </a:solidFill>
                <a:latin typeface="Times New Roman" pitchFamily="18" charset="0"/>
              </a:rPr>
              <a:t>PÓS CONSUMO </a:t>
            </a:r>
            <a:endParaRPr lang="pt-BR" sz="2400">
              <a:latin typeface="Times New Roman" pitchFamily="18" charset="0"/>
            </a:endParaRPr>
          </a:p>
        </p:txBody>
      </p:sp>
      <p:sp>
        <p:nvSpPr>
          <p:cNvPr id="11280" name="Oval 16"/>
          <p:cNvSpPr>
            <a:spLocks noChangeArrowheads="1"/>
          </p:cNvSpPr>
          <p:nvPr/>
        </p:nvSpPr>
        <p:spPr bwMode="auto">
          <a:xfrm>
            <a:off x="4038600" y="4648200"/>
            <a:ext cx="2438400" cy="381000"/>
          </a:xfrm>
          <a:prstGeom prst="ellipse">
            <a:avLst/>
          </a:prstGeom>
          <a:solidFill>
            <a:srgbClr val="CCECFF"/>
          </a:solidFill>
          <a:ln w="9525">
            <a:noFill/>
            <a:round/>
            <a:headEnd/>
            <a:tailEnd/>
          </a:ln>
          <a:effectLst/>
        </p:spPr>
        <p:txBody>
          <a:bodyPr wrap="none" anchor="ctr"/>
          <a:lstStyle/>
          <a:p>
            <a:pPr algn="ctr" eaLnBrk="0" hangingPunct="0"/>
            <a:r>
              <a:rPr lang="pt-BR" sz="2000" b="1">
                <a:solidFill>
                  <a:schemeClr val="accent2"/>
                </a:solidFill>
                <a:latin typeface="Times New Roman" pitchFamily="18" charset="0"/>
              </a:rPr>
              <a:t>RECICLAGEM</a:t>
            </a:r>
          </a:p>
        </p:txBody>
      </p:sp>
      <p:sp>
        <p:nvSpPr>
          <p:cNvPr id="11281" name="Oval 17"/>
          <p:cNvSpPr>
            <a:spLocks noChangeArrowheads="1"/>
          </p:cNvSpPr>
          <p:nvPr/>
        </p:nvSpPr>
        <p:spPr bwMode="auto">
          <a:xfrm>
            <a:off x="7620000" y="4419600"/>
            <a:ext cx="1143000" cy="381000"/>
          </a:xfrm>
          <a:prstGeom prst="ellipse">
            <a:avLst/>
          </a:prstGeom>
          <a:solidFill>
            <a:srgbClr val="CCECFF"/>
          </a:solidFill>
          <a:ln w="9525">
            <a:noFill/>
            <a:round/>
            <a:headEnd/>
            <a:tailEnd/>
          </a:ln>
          <a:effectLst/>
        </p:spPr>
        <p:txBody>
          <a:bodyPr wrap="none" anchor="ctr"/>
          <a:lstStyle/>
          <a:p>
            <a:pPr algn="ctr" eaLnBrk="0" hangingPunct="0">
              <a:spcBef>
                <a:spcPct val="50000"/>
              </a:spcBef>
            </a:pPr>
            <a:r>
              <a:rPr lang="pt-BR" sz="2000" b="1">
                <a:solidFill>
                  <a:schemeClr val="accent2"/>
                </a:solidFill>
                <a:latin typeface="Times New Roman" pitchFamily="18" charset="0"/>
              </a:rPr>
              <a:t>REUSO</a:t>
            </a:r>
            <a:endParaRPr lang="pt-BR" sz="2400">
              <a:latin typeface="Times New Roman" pitchFamily="18" charset="0"/>
            </a:endParaRPr>
          </a:p>
        </p:txBody>
      </p:sp>
      <p:sp>
        <p:nvSpPr>
          <p:cNvPr id="11282" name="Oval 18"/>
          <p:cNvSpPr>
            <a:spLocks noChangeArrowheads="1"/>
          </p:cNvSpPr>
          <p:nvPr/>
        </p:nvSpPr>
        <p:spPr bwMode="auto">
          <a:xfrm>
            <a:off x="3962400" y="4191000"/>
            <a:ext cx="2438400" cy="381000"/>
          </a:xfrm>
          <a:prstGeom prst="ellipse">
            <a:avLst/>
          </a:prstGeom>
          <a:solidFill>
            <a:srgbClr val="CCECFF"/>
          </a:solidFill>
          <a:ln w="9525">
            <a:noFill/>
            <a:round/>
            <a:headEnd/>
            <a:tailEnd/>
          </a:ln>
          <a:effectLst/>
        </p:spPr>
        <p:txBody>
          <a:bodyPr wrap="none" anchor="ctr"/>
          <a:lstStyle/>
          <a:p>
            <a:pPr algn="ctr" eaLnBrk="0" hangingPunct="0"/>
            <a:r>
              <a:rPr lang="pt-BR" sz="2000" b="1">
                <a:solidFill>
                  <a:schemeClr val="accent2"/>
                </a:solidFill>
                <a:latin typeface="Times New Roman" pitchFamily="18" charset="0"/>
              </a:rPr>
              <a:t>DESMANCHE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273"/>
                                        </p:tgtEl>
                                        <p:attrNameLst>
                                          <p:attrName>style.visibility</p:attrName>
                                        </p:attrNameLst>
                                      </p:cBhvr>
                                      <p:to>
                                        <p:strVal val="visible"/>
                                      </p:to>
                                    </p:set>
                                    <p:animEffect transition="in" filter="box(out)">
                                      <p:cBhvr>
                                        <p:cTn id="7" dur="500"/>
                                        <p:tgtEl>
                                          <p:spTgt spid="1127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1267"/>
                                        </p:tgtEl>
                                        <p:attrNameLst>
                                          <p:attrName>style.visibility</p:attrName>
                                        </p:attrNameLst>
                                      </p:cBhvr>
                                      <p:to>
                                        <p:strVal val="visible"/>
                                      </p:to>
                                    </p:set>
                                  </p:childTnLst>
                                </p:cTn>
                              </p:par>
                            </p:childTnLst>
                          </p:cTn>
                        </p:par>
                        <p:par>
                          <p:cTn id="12" fill="hold">
                            <p:stCondLst>
                              <p:cond delay="500"/>
                            </p:stCondLst>
                            <p:childTnLst>
                              <p:par>
                                <p:cTn id="13" presetID="4" presetClass="entr" presetSubtype="32" fill="hold" grpId="0" nodeType="afterEffect">
                                  <p:stCondLst>
                                    <p:cond delay="0"/>
                                  </p:stCondLst>
                                  <p:childTnLst>
                                    <p:set>
                                      <p:cBhvr>
                                        <p:cTn id="14" dur="1" fill="hold">
                                          <p:stCondLst>
                                            <p:cond delay="0"/>
                                          </p:stCondLst>
                                        </p:cTn>
                                        <p:tgtEl>
                                          <p:spTgt spid="11274"/>
                                        </p:tgtEl>
                                        <p:attrNameLst>
                                          <p:attrName>style.visibility</p:attrName>
                                        </p:attrNameLst>
                                      </p:cBhvr>
                                      <p:to>
                                        <p:strVal val="visible"/>
                                      </p:to>
                                    </p:set>
                                    <p:animEffect transition="in" filter="box(out)">
                                      <p:cBhvr>
                                        <p:cTn id="15" dur="500"/>
                                        <p:tgtEl>
                                          <p:spTgt spid="11274"/>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11269"/>
                                        </p:tgtEl>
                                        <p:attrNameLst>
                                          <p:attrName>style.visibility</p:attrName>
                                        </p:attrNameLst>
                                      </p:cBhvr>
                                      <p:to>
                                        <p:strVal val="visible"/>
                                      </p:to>
                                    </p:set>
                                    <p:animEffect transition="in" filter="box(out)">
                                      <p:cBhvr>
                                        <p:cTn id="20" dur="500"/>
                                        <p:tgtEl>
                                          <p:spTgt spid="11269"/>
                                        </p:tgtEl>
                                      </p:cBhvr>
                                    </p:animEffect>
                                  </p:childTnLst>
                                </p:cTn>
                              </p:par>
                            </p:childTnLst>
                          </p:cTn>
                        </p:par>
                        <p:par>
                          <p:cTn id="21" fill="hold">
                            <p:stCondLst>
                              <p:cond delay="500"/>
                            </p:stCondLst>
                            <p:childTnLst>
                              <p:par>
                                <p:cTn id="22" presetID="4" presetClass="entr" presetSubtype="32" fill="hold" grpId="0" nodeType="afterEffect">
                                  <p:stCondLst>
                                    <p:cond delay="0"/>
                                  </p:stCondLst>
                                  <p:childTnLst>
                                    <p:set>
                                      <p:cBhvr>
                                        <p:cTn id="23" dur="1" fill="hold">
                                          <p:stCondLst>
                                            <p:cond delay="0"/>
                                          </p:stCondLst>
                                        </p:cTn>
                                        <p:tgtEl>
                                          <p:spTgt spid="11275"/>
                                        </p:tgtEl>
                                        <p:attrNameLst>
                                          <p:attrName>style.visibility</p:attrName>
                                        </p:attrNameLst>
                                      </p:cBhvr>
                                      <p:to>
                                        <p:strVal val="visible"/>
                                      </p:to>
                                    </p:set>
                                    <p:animEffect transition="in" filter="box(out)">
                                      <p:cBhvr>
                                        <p:cTn id="24" dur="500"/>
                                        <p:tgtEl>
                                          <p:spTgt spid="11275"/>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11272"/>
                                        </p:tgtEl>
                                        <p:attrNameLst>
                                          <p:attrName>style.visibility</p:attrName>
                                        </p:attrNameLst>
                                      </p:cBhvr>
                                      <p:to>
                                        <p:strVal val="visible"/>
                                      </p:to>
                                    </p:set>
                                    <p:animEffect transition="in" filter="box(out)">
                                      <p:cBhvr>
                                        <p:cTn id="29" dur="500"/>
                                        <p:tgtEl>
                                          <p:spTgt spid="11272"/>
                                        </p:tgtEl>
                                      </p:cBhvr>
                                    </p:animEffect>
                                  </p:childTnLst>
                                </p:cTn>
                              </p:par>
                            </p:childTnLst>
                          </p:cTn>
                        </p:par>
                        <p:par>
                          <p:cTn id="30" fill="hold">
                            <p:stCondLst>
                              <p:cond delay="500"/>
                            </p:stCondLst>
                            <p:childTnLst>
                              <p:par>
                                <p:cTn id="31" presetID="4" presetClass="entr" presetSubtype="32" fill="hold" grpId="0" nodeType="afterEffect">
                                  <p:stCondLst>
                                    <p:cond delay="0"/>
                                  </p:stCondLst>
                                  <p:childTnLst>
                                    <p:set>
                                      <p:cBhvr>
                                        <p:cTn id="32" dur="1" fill="hold">
                                          <p:stCondLst>
                                            <p:cond delay="0"/>
                                          </p:stCondLst>
                                        </p:cTn>
                                        <p:tgtEl>
                                          <p:spTgt spid="11278"/>
                                        </p:tgtEl>
                                        <p:attrNameLst>
                                          <p:attrName>style.visibility</p:attrName>
                                        </p:attrNameLst>
                                      </p:cBhvr>
                                      <p:to>
                                        <p:strVal val="visible"/>
                                      </p:to>
                                    </p:set>
                                    <p:animEffect transition="in" filter="box(out)">
                                      <p:cBhvr>
                                        <p:cTn id="33" dur="500"/>
                                        <p:tgtEl>
                                          <p:spTgt spid="11278"/>
                                        </p:tgtEl>
                                      </p:cBhvr>
                                    </p:animEffect>
                                  </p:childTnLst>
                                </p:cTn>
                              </p:par>
                            </p:childTnLst>
                          </p:cTn>
                        </p:par>
                        <p:par>
                          <p:cTn id="34" fill="hold">
                            <p:stCondLst>
                              <p:cond delay="1000"/>
                            </p:stCondLst>
                            <p:childTnLst>
                              <p:par>
                                <p:cTn id="35" presetID="4" presetClass="entr" presetSubtype="32" fill="hold" grpId="0" nodeType="afterEffect">
                                  <p:stCondLst>
                                    <p:cond delay="1000"/>
                                  </p:stCondLst>
                                  <p:childTnLst>
                                    <p:set>
                                      <p:cBhvr>
                                        <p:cTn id="36" dur="1" fill="hold">
                                          <p:stCondLst>
                                            <p:cond delay="0"/>
                                          </p:stCondLst>
                                        </p:cTn>
                                        <p:tgtEl>
                                          <p:spTgt spid="11268"/>
                                        </p:tgtEl>
                                        <p:attrNameLst>
                                          <p:attrName>style.visibility</p:attrName>
                                        </p:attrNameLst>
                                      </p:cBhvr>
                                      <p:to>
                                        <p:strVal val="visible"/>
                                      </p:to>
                                    </p:set>
                                    <p:animEffect transition="in" filter="box(out)">
                                      <p:cBhvr>
                                        <p:cTn id="37" dur="500"/>
                                        <p:tgtEl>
                                          <p:spTgt spid="11268"/>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1270"/>
                                        </p:tgtEl>
                                        <p:attrNameLst>
                                          <p:attrName>style.visibility</p:attrName>
                                        </p:attrNameLst>
                                      </p:cBhvr>
                                      <p:to>
                                        <p:strVal val="visible"/>
                                      </p:to>
                                    </p:set>
                                    <p:animEffect transition="in" filter="box(out)">
                                      <p:cBhvr>
                                        <p:cTn id="42" dur="500"/>
                                        <p:tgtEl>
                                          <p:spTgt spid="11270"/>
                                        </p:tgtEl>
                                      </p:cBhvr>
                                    </p:animEffect>
                                  </p:childTnLst>
                                </p:cTn>
                              </p:par>
                            </p:childTnLst>
                          </p:cTn>
                        </p:par>
                        <p:par>
                          <p:cTn id="43" fill="hold">
                            <p:stCondLst>
                              <p:cond delay="500"/>
                            </p:stCondLst>
                            <p:childTnLst>
                              <p:par>
                                <p:cTn id="44" presetID="4" presetClass="entr" presetSubtype="32" fill="hold" grpId="0" nodeType="afterEffect">
                                  <p:stCondLst>
                                    <p:cond delay="0"/>
                                  </p:stCondLst>
                                  <p:childTnLst>
                                    <p:set>
                                      <p:cBhvr>
                                        <p:cTn id="45" dur="1" fill="hold">
                                          <p:stCondLst>
                                            <p:cond delay="0"/>
                                          </p:stCondLst>
                                        </p:cTn>
                                        <p:tgtEl>
                                          <p:spTgt spid="11277"/>
                                        </p:tgtEl>
                                        <p:attrNameLst>
                                          <p:attrName>style.visibility</p:attrName>
                                        </p:attrNameLst>
                                      </p:cBhvr>
                                      <p:to>
                                        <p:strVal val="visible"/>
                                      </p:to>
                                    </p:set>
                                    <p:animEffect transition="in" filter="box(out)">
                                      <p:cBhvr>
                                        <p:cTn id="46" dur="500"/>
                                        <p:tgtEl>
                                          <p:spTgt spid="11277"/>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32" fill="hold" grpId="0" nodeType="clickEffect">
                                  <p:stCondLst>
                                    <p:cond delay="0"/>
                                  </p:stCondLst>
                                  <p:childTnLst>
                                    <p:set>
                                      <p:cBhvr>
                                        <p:cTn id="50" dur="1" fill="hold">
                                          <p:stCondLst>
                                            <p:cond delay="0"/>
                                          </p:stCondLst>
                                        </p:cTn>
                                        <p:tgtEl>
                                          <p:spTgt spid="11271"/>
                                        </p:tgtEl>
                                        <p:attrNameLst>
                                          <p:attrName>style.visibility</p:attrName>
                                        </p:attrNameLst>
                                      </p:cBhvr>
                                      <p:to>
                                        <p:strVal val="visible"/>
                                      </p:to>
                                    </p:set>
                                    <p:animEffect transition="in" filter="box(out)">
                                      <p:cBhvr>
                                        <p:cTn id="51" dur="500"/>
                                        <p:tgtEl>
                                          <p:spTgt spid="11271"/>
                                        </p:tgtEl>
                                      </p:cBhvr>
                                    </p:animEffect>
                                  </p:childTnLst>
                                </p:cTn>
                              </p:par>
                            </p:childTnLst>
                          </p:cTn>
                        </p:par>
                        <p:par>
                          <p:cTn id="52" fill="hold">
                            <p:stCondLst>
                              <p:cond delay="500"/>
                            </p:stCondLst>
                            <p:childTnLst>
                              <p:par>
                                <p:cTn id="53" presetID="4" presetClass="entr" presetSubtype="32" fill="hold" grpId="0" nodeType="afterEffect">
                                  <p:stCondLst>
                                    <p:cond delay="0"/>
                                  </p:stCondLst>
                                  <p:childTnLst>
                                    <p:set>
                                      <p:cBhvr>
                                        <p:cTn id="54" dur="1" fill="hold">
                                          <p:stCondLst>
                                            <p:cond delay="0"/>
                                          </p:stCondLst>
                                        </p:cTn>
                                        <p:tgtEl>
                                          <p:spTgt spid="11279"/>
                                        </p:tgtEl>
                                        <p:attrNameLst>
                                          <p:attrName>style.visibility</p:attrName>
                                        </p:attrNameLst>
                                      </p:cBhvr>
                                      <p:to>
                                        <p:strVal val="visible"/>
                                      </p:to>
                                    </p:set>
                                    <p:animEffect transition="in" filter="box(out)">
                                      <p:cBhvr>
                                        <p:cTn id="55" dur="500"/>
                                        <p:tgtEl>
                                          <p:spTgt spid="11279"/>
                                        </p:tgtEl>
                                      </p:cBhvr>
                                    </p:animEffect>
                                  </p:childTnLst>
                                </p:cTn>
                              </p:par>
                            </p:childTnLst>
                          </p:cTn>
                        </p:par>
                        <p:par>
                          <p:cTn id="56" fill="hold">
                            <p:stCondLst>
                              <p:cond delay="1000"/>
                            </p:stCondLst>
                            <p:childTnLst>
                              <p:par>
                                <p:cTn id="57" presetID="4" presetClass="entr" presetSubtype="32" fill="hold" grpId="0" nodeType="afterEffect">
                                  <p:stCondLst>
                                    <p:cond delay="1000"/>
                                  </p:stCondLst>
                                  <p:childTnLst>
                                    <p:set>
                                      <p:cBhvr>
                                        <p:cTn id="58" dur="1" fill="hold">
                                          <p:stCondLst>
                                            <p:cond delay="0"/>
                                          </p:stCondLst>
                                        </p:cTn>
                                        <p:tgtEl>
                                          <p:spTgt spid="11281"/>
                                        </p:tgtEl>
                                        <p:attrNameLst>
                                          <p:attrName>style.visibility</p:attrName>
                                        </p:attrNameLst>
                                      </p:cBhvr>
                                      <p:to>
                                        <p:strVal val="visible"/>
                                      </p:to>
                                    </p:set>
                                    <p:animEffect transition="in" filter="box(out)">
                                      <p:cBhvr>
                                        <p:cTn id="59" dur="500"/>
                                        <p:tgtEl>
                                          <p:spTgt spid="11281"/>
                                        </p:tgtEl>
                                      </p:cBhvr>
                                    </p:animEffect>
                                  </p:childTnLst>
                                </p:cTn>
                              </p:par>
                            </p:childTnLst>
                          </p:cTn>
                        </p:par>
                        <p:par>
                          <p:cTn id="60" fill="hold">
                            <p:stCondLst>
                              <p:cond delay="2500"/>
                            </p:stCondLst>
                            <p:childTnLst>
                              <p:par>
                                <p:cTn id="61" presetID="4" presetClass="entr" presetSubtype="32" fill="hold" grpId="0" nodeType="afterEffect">
                                  <p:stCondLst>
                                    <p:cond delay="1000"/>
                                  </p:stCondLst>
                                  <p:childTnLst>
                                    <p:set>
                                      <p:cBhvr>
                                        <p:cTn id="62" dur="1" fill="hold">
                                          <p:stCondLst>
                                            <p:cond delay="0"/>
                                          </p:stCondLst>
                                        </p:cTn>
                                        <p:tgtEl>
                                          <p:spTgt spid="11282"/>
                                        </p:tgtEl>
                                        <p:attrNameLst>
                                          <p:attrName>style.visibility</p:attrName>
                                        </p:attrNameLst>
                                      </p:cBhvr>
                                      <p:to>
                                        <p:strVal val="visible"/>
                                      </p:to>
                                    </p:set>
                                    <p:animEffect transition="in" filter="box(out)">
                                      <p:cBhvr>
                                        <p:cTn id="63" dur="500"/>
                                        <p:tgtEl>
                                          <p:spTgt spid="11282"/>
                                        </p:tgtEl>
                                      </p:cBhvr>
                                    </p:animEffect>
                                  </p:childTnLst>
                                </p:cTn>
                              </p:par>
                            </p:childTnLst>
                          </p:cTn>
                        </p:par>
                        <p:par>
                          <p:cTn id="64" fill="hold">
                            <p:stCondLst>
                              <p:cond delay="4000"/>
                            </p:stCondLst>
                            <p:childTnLst>
                              <p:par>
                                <p:cTn id="65" presetID="4" presetClass="entr" presetSubtype="32" fill="hold" grpId="0" nodeType="afterEffect">
                                  <p:stCondLst>
                                    <p:cond delay="1000"/>
                                  </p:stCondLst>
                                  <p:childTnLst>
                                    <p:set>
                                      <p:cBhvr>
                                        <p:cTn id="66" dur="1" fill="hold">
                                          <p:stCondLst>
                                            <p:cond delay="0"/>
                                          </p:stCondLst>
                                        </p:cTn>
                                        <p:tgtEl>
                                          <p:spTgt spid="11280"/>
                                        </p:tgtEl>
                                        <p:attrNameLst>
                                          <p:attrName>style.visibility</p:attrName>
                                        </p:attrNameLst>
                                      </p:cBhvr>
                                      <p:to>
                                        <p:strVal val="visible"/>
                                      </p:to>
                                    </p:set>
                                    <p:animEffect transition="in" filter="box(out)">
                                      <p:cBhvr>
                                        <p:cTn id="67" dur="500"/>
                                        <p:tgtEl>
                                          <p:spTgt spid="11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11268" grpId="0" animBg="1" autoUpdateAnimBg="0"/>
      <p:bldP spid="11269" grpId="0" animBg="1"/>
      <p:bldP spid="11270" grpId="0" animBg="1"/>
      <p:bldP spid="11271" grpId="0" animBg="1"/>
      <p:bldP spid="11272" grpId="0" animBg="1"/>
      <p:bldP spid="11273" grpId="0" animBg="1" autoUpdateAnimBg="0"/>
      <p:bldP spid="11274" grpId="0" animBg="1" autoUpdateAnimBg="0"/>
      <p:bldP spid="11275" grpId="0" animBg="1" autoUpdateAnimBg="0"/>
      <p:bldP spid="11277" grpId="0" animBg="1" autoUpdateAnimBg="0"/>
      <p:bldP spid="11278" grpId="0" animBg="1" autoUpdateAnimBg="0"/>
      <p:bldP spid="11279" grpId="0" animBg="1" autoUpdateAnimBg="0"/>
      <p:bldP spid="11280" grpId="0" animBg="1" autoUpdateAnimBg="0"/>
      <p:bldP spid="11281" grpId="0" animBg="1" autoUpdateAnimBg="0"/>
      <p:bldP spid="11282"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pt-BR" sz="3600"/>
              <a:t>CANAIS DE DISTRIBUIÇÃO DIRETOS E REVERSOS</a:t>
            </a:r>
            <a:endParaRPr lang="pt-BR" sz="3600" b="1"/>
          </a:p>
        </p:txBody>
      </p:sp>
      <p:sp>
        <p:nvSpPr>
          <p:cNvPr id="17411" name="Text Box 3"/>
          <p:cNvSpPr txBox="1">
            <a:spLocks noChangeArrowheads="1"/>
          </p:cNvSpPr>
          <p:nvPr/>
        </p:nvSpPr>
        <p:spPr bwMode="auto">
          <a:xfrm>
            <a:off x="4038600" y="2057400"/>
            <a:ext cx="1219200" cy="466725"/>
          </a:xfrm>
          <a:prstGeom prst="rect">
            <a:avLst/>
          </a:prstGeom>
          <a:gradFill rotWithShape="0">
            <a:gsLst>
              <a:gs pos="0">
                <a:srgbClr val="CCECFF"/>
              </a:gs>
              <a:gs pos="100000">
                <a:schemeClr val="bg1"/>
              </a:gs>
            </a:gsLst>
            <a:lin ang="5400000" scaled="1"/>
          </a:gradFill>
          <a:ln w="9525">
            <a:solidFill>
              <a:schemeClr val="tx1"/>
            </a:solidFill>
            <a:miter lim="800000"/>
            <a:headEnd/>
            <a:tailEnd/>
          </a:ln>
          <a:effectLst>
            <a:outerShdw dist="107763" dir="13500000" algn="ctr" rotWithShape="0">
              <a:schemeClr val="bg2"/>
            </a:outerShdw>
          </a:effectLst>
        </p:spPr>
        <p:txBody>
          <a:bodyPr>
            <a:spAutoFit/>
          </a:bodyPr>
          <a:lstStyle/>
          <a:p>
            <a:pPr algn="ctr" eaLnBrk="0" hangingPunct="0">
              <a:spcBef>
                <a:spcPct val="50000"/>
              </a:spcBef>
            </a:pPr>
            <a:r>
              <a:rPr lang="pt-BR" sz="1200" b="1">
                <a:solidFill>
                  <a:schemeClr val="accent2"/>
                </a:solidFill>
                <a:latin typeface="Times New Roman" pitchFamily="18" charset="0"/>
              </a:rPr>
              <a:t>Matérias Primas Virgens</a:t>
            </a:r>
            <a:endParaRPr lang="pt-BR" sz="1200" b="1">
              <a:solidFill>
                <a:schemeClr val="bg2"/>
              </a:solidFill>
              <a:latin typeface="Times New Roman" pitchFamily="18" charset="0"/>
            </a:endParaRPr>
          </a:p>
        </p:txBody>
      </p:sp>
      <p:sp>
        <p:nvSpPr>
          <p:cNvPr id="17412" name="AutoShape 4"/>
          <p:cNvSpPr>
            <a:spLocks noChangeArrowheads="1"/>
          </p:cNvSpPr>
          <p:nvPr/>
        </p:nvSpPr>
        <p:spPr bwMode="auto">
          <a:xfrm>
            <a:off x="4419600" y="2514600"/>
            <a:ext cx="304800" cy="228600"/>
          </a:xfrm>
          <a:prstGeom prst="down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13" name="Text Box 5"/>
          <p:cNvSpPr txBox="1">
            <a:spLocks noChangeArrowheads="1"/>
          </p:cNvSpPr>
          <p:nvPr/>
        </p:nvSpPr>
        <p:spPr bwMode="auto">
          <a:xfrm>
            <a:off x="4038600" y="2819400"/>
            <a:ext cx="1143000" cy="284163"/>
          </a:xfrm>
          <a:prstGeom prst="rect">
            <a:avLst/>
          </a:prstGeom>
          <a:gradFill rotWithShape="0">
            <a:gsLst>
              <a:gs pos="0">
                <a:srgbClr val="CCECFF"/>
              </a:gs>
              <a:gs pos="100000">
                <a:schemeClr val="bg1"/>
              </a:gs>
            </a:gsLst>
            <a:lin ang="5400000" scaled="1"/>
          </a:gradFill>
          <a:ln w="9525">
            <a:solidFill>
              <a:schemeClr val="tx2"/>
            </a:solidFill>
            <a:miter lim="800000"/>
            <a:headEnd/>
            <a:tailEnd/>
          </a:ln>
          <a:effectLst/>
        </p:spPr>
        <p:txBody>
          <a:bodyPr>
            <a:spAutoFit/>
          </a:bodyPr>
          <a:lstStyle/>
          <a:p>
            <a:pPr algn="ctr" eaLnBrk="0" hangingPunct="0">
              <a:spcBef>
                <a:spcPct val="50000"/>
              </a:spcBef>
            </a:pPr>
            <a:r>
              <a:rPr lang="pt-BR" sz="1200" b="1">
                <a:solidFill>
                  <a:schemeClr val="accent2"/>
                </a:solidFill>
                <a:latin typeface="Times New Roman" pitchFamily="18" charset="0"/>
              </a:rPr>
              <a:t>Fabricação</a:t>
            </a:r>
            <a:endParaRPr lang="pt-BR" sz="1200" b="1">
              <a:latin typeface="Times New Roman" pitchFamily="18" charset="0"/>
            </a:endParaRPr>
          </a:p>
        </p:txBody>
      </p:sp>
      <p:sp>
        <p:nvSpPr>
          <p:cNvPr id="17414" name="AutoShape 6"/>
          <p:cNvSpPr>
            <a:spLocks noChangeArrowheads="1"/>
          </p:cNvSpPr>
          <p:nvPr/>
        </p:nvSpPr>
        <p:spPr bwMode="auto">
          <a:xfrm>
            <a:off x="4419600" y="3124200"/>
            <a:ext cx="304800" cy="228600"/>
          </a:xfrm>
          <a:prstGeom prst="down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15" name="Text Box 7"/>
          <p:cNvSpPr txBox="1">
            <a:spLocks noChangeArrowheads="1"/>
          </p:cNvSpPr>
          <p:nvPr/>
        </p:nvSpPr>
        <p:spPr bwMode="auto">
          <a:xfrm>
            <a:off x="4038600" y="3352800"/>
            <a:ext cx="1143000" cy="284163"/>
          </a:xfrm>
          <a:prstGeom prst="rect">
            <a:avLst/>
          </a:prstGeom>
          <a:gradFill rotWithShape="0">
            <a:gsLst>
              <a:gs pos="0">
                <a:srgbClr val="CCECFF"/>
              </a:gs>
              <a:gs pos="100000">
                <a:schemeClr val="bg1"/>
              </a:gs>
            </a:gsLst>
            <a:lin ang="5400000" scaled="1"/>
          </a:gradFill>
          <a:ln w="9525">
            <a:solidFill>
              <a:schemeClr val="tx2"/>
            </a:solidFill>
            <a:miter lim="800000"/>
            <a:headEnd/>
            <a:tailEnd/>
          </a:ln>
          <a:effectLst/>
        </p:spPr>
        <p:txBody>
          <a:bodyPr>
            <a:spAutoFit/>
          </a:bodyPr>
          <a:lstStyle/>
          <a:p>
            <a:pPr algn="ctr" eaLnBrk="0" hangingPunct="0">
              <a:spcBef>
                <a:spcPct val="50000"/>
              </a:spcBef>
            </a:pPr>
            <a:r>
              <a:rPr lang="pt-BR" sz="1200" b="1">
                <a:solidFill>
                  <a:schemeClr val="accent2"/>
                </a:solidFill>
                <a:latin typeface="Times New Roman" pitchFamily="18" charset="0"/>
              </a:rPr>
              <a:t>Distribuição</a:t>
            </a:r>
            <a:endParaRPr lang="pt-BR" sz="1200" b="1">
              <a:solidFill>
                <a:schemeClr val="bg2"/>
              </a:solidFill>
              <a:latin typeface="Times New Roman" pitchFamily="18" charset="0"/>
            </a:endParaRPr>
          </a:p>
        </p:txBody>
      </p:sp>
      <p:sp>
        <p:nvSpPr>
          <p:cNvPr id="17416" name="AutoShape 8"/>
          <p:cNvSpPr>
            <a:spLocks noChangeArrowheads="1"/>
          </p:cNvSpPr>
          <p:nvPr/>
        </p:nvSpPr>
        <p:spPr bwMode="auto">
          <a:xfrm>
            <a:off x="4419600" y="3657600"/>
            <a:ext cx="304800" cy="228600"/>
          </a:xfrm>
          <a:prstGeom prst="down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17" name="Text Box 9"/>
          <p:cNvSpPr txBox="1">
            <a:spLocks noChangeArrowheads="1"/>
          </p:cNvSpPr>
          <p:nvPr/>
        </p:nvSpPr>
        <p:spPr bwMode="auto">
          <a:xfrm>
            <a:off x="4038600" y="3962400"/>
            <a:ext cx="1143000" cy="284163"/>
          </a:xfrm>
          <a:prstGeom prst="rect">
            <a:avLst/>
          </a:prstGeom>
          <a:gradFill rotWithShape="0">
            <a:gsLst>
              <a:gs pos="0">
                <a:srgbClr val="CCECFF"/>
              </a:gs>
              <a:gs pos="100000">
                <a:srgbClr val="FFFFFF"/>
              </a:gs>
            </a:gsLst>
            <a:lin ang="5400000" scaled="1"/>
          </a:gradFill>
          <a:ln w="9525">
            <a:solidFill>
              <a:schemeClr val="tx2"/>
            </a:solidFill>
            <a:miter lim="800000"/>
            <a:headEnd/>
            <a:tailEnd/>
          </a:ln>
          <a:effectLst/>
        </p:spPr>
        <p:txBody>
          <a:bodyPr>
            <a:spAutoFit/>
          </a:bodyPr>
          <a:lstStyle/>
          <a:p>
            <a:pPr algn="ctr" eaLnBrk="0" hangingPunct="0">
              <a:spcBef>
                <a:spcPct val="50000"/>
              </a:spcBef>
            </a:pPr>
            <a:r>
              <a:rPr lang="pt-BR" sz="1200" b="1">
                <a:solidFill>
                  <a:schemeClr val="accent2"/>
                </a:solidFill>
                <a:latin typeface="Times New Roman" pitchFamily="18" charset="0"/>
              </a:rPr>
              <a:t>Varejo</a:t>
            </a:r>
          </a:p>
        </p:txBody>
      </p:sp>
      <p:sp>
        <p:nvSpPr>
          <p:cNvPr id="17418" name="Text Box 10"/>
          <p:cNvSpPr txBox="1">
            <a:spLocks noChangeArrowheads="1"/>
          </p:cNvSpPr>
          <p:nvPr/>
        </p:nvSpPr>
        <p:spPr bwMode="auto">
          <a:xfrm>
            <a:off x="4038600" y="4495800"/>
            <a:ext cx="1143000" cy="284163"/>
          </a:xfrm>
          <a:prstGeom prst="rect">
            <a:avLst/>
          </a:prstGeom>
          <a:gradFill rotWithShape="0">
            <a:gsLst>
              <a:gs pos="0">
                <a:srgbClr val="CCECFF"/>
              </a:gs>
              <a:gs pos="100000">
                <a:srgbClr val="FFFFFF"/>
              </a:gs>
            </a:gsLst>
            <a:lin ang="5400000" scaled="1"/>
          </a:gradFill>
          <a:ln w="9525">
            <a:solidFill>
              <a:schemeClr val="tx2"/>
            </a:solidFill>
            <a:miter lim="800000"/>
            <a:headEnd/>
            <a:tailEnd/>
          </a:ln>
          <a:effectLst/>
        </p:spPr>
        <p:txBody>
          <a:bodyPr>
            <a:spAutoFit/>
          </a:bodyPr>
          <a:lstStyle/>
          <a:p>
            <a:pPr algn="ctr" eaLnBrk="0" hangingPunct="0">
              <a:spcBef>
                <a:spcPct val="50000"/>
              </a:spcBef>
            </a:pPr>
            <a:r>
              <a:rPr lang="pt-BR" sz="1200" b="1">
                <a:solidFill>
                  <a:schemeClr val="accent2"/>
                </a:solidFill>
                <a:latin typeface="Times New Roman" pitchFamily="18" charset="0"/>
              </a:rPr>
              <a:t>Consumidor</a:t>
            </a:r>
          </a:p>
        </p:txBody>
      </p:sp>
      <p:sp>
        <p:nvSpPr>
          <p:cNvPr id="17419" name="AutoShape 11"/>
          <p:cNvSpPr>
            <a:spLocks noChangeArrowheads="1"/>
          </p:cNvSpPr>
          <p:nvPr/>
        </p:nvSpPr>
        <p:spPr bwMode="auto">
          <a:xfrm>
            <a:off x="4419600" y="4267200"/>
            <a:ext cx="304800" cy="228600"/>
          </a:xfrm>
          <a:prstGeom prst="down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20" name="Text Box 12"/>
          <p:cNvSpPr txBox="1">
            <a:spLocks noChangeArrowheads="1"/>
          </p:cNvSpPr>
          <p:nvPr/>
        </p:nvSpPr>
        <p:spPr bwMode="auto">
          <a:xfrm>
            <a:off x="2286000" y="5105400"/>
            <a:ext cx="1981200" cy="366713"/>
          </a:xfrm>
          <a:prstGeom prst="rect">
            <a:avLst/>
          </a:prstGeom>
          <a:noFill/>
          <a:ln w="9525">
            <a:noFill/>
            <a:miter lim="800000"/>
            <a:headEnd/>
            <a:tailEnd/>
          </a:ln>
          <a:effectLst/>
        </p:spPr>
        <p:txBody>
          <a:bodyPr>
            <a:spAutoFit/>
          </a:bodyPr>
          <a:lstStyle/>
          <a:p>
            <a:pPr eaLnBrk="0" hangingPunct="0">
              <a:spcBef>
                <a:spcPct val="50000"/>
              </a:spcBef>
            </a:pPr>
            <a:endParaRPr lang="pt-BR" b="1">
              <a:latin typeface="Times New Roman" pitchFamily="18" charset="0"/>
            </a:endParaRPr>
          </a:p>
        </p:txBody>
      </p:sp>
      <p:sp>
        <p:nvSpPr>
          <p:cNvPr id="17421" name="Text Box 13"/>
          <p:cNvSpPr txBox="1">
            <a:spLocks noChangeArrowheads="1"/>
          </p:cNvSpPr>
          <p:nvPr/>
        </p:nvSpPr>
        <p:spPr bwMode="auto">
          <a:xfrm>
            <a:off x="2438400" y="5257800"/>
            <a:ext cx="1981200" cy="366713"/>
          </a:xfrm>
          <a:prstGeom prst="rect">
            <a:avLst/>
          </a:prstGeom>
          <a:noFill/>
          <a:ln w="9525">
            <a:noFill/>
            <a:miter lim="800000"/>
            <a:headEnd/>
            <a:tailEnd/>
          </a:ln>
          <a:effectLst/>
        </p:spPr>
        <p:txBody>
          <a:bodyPr>
            <a:spAutoFit/>
          </a:bodyPr>
          <a:lstStyle/>
          <a:p>
            <a:pPr eaLnBrk="0" hangingPunct="0">
              <a:spcBef>
                <a:spcPct val="50000"/>
              </a:spcBef>
            </a:pPr>
            <a:endParaRPr lang="pt-BR" b="1">
              <a:latin typeface="Times New Roman" pitchFamily="18" charset="0"/>
            </a:endParaRPr>
          </a:p>
        </p:txBody>
      </p:sp>
      <p:sp>
        <p:nvSpPr>
          <p:cNvPr id="17422" name="Text Box 14"/>
          <p:cNvSpPr txBox="1">
            <a:spLocks noChangeArrowheads="1"/>
          </p:cNvSpPr>
          <p:nvPr/>
        </p:nvSpPr>
        <p:spPr bwMode="auto">
          <a:xfrm>
            <a:off x="2590800" y="5410200"/>
            <a:ext cx="1981200" cy="366713"/>
          </a:xfrm>
          <a:prstGeom prst="rect">
            <a:avLst/>
          </a:prstGeom>
          <a:noFill/>
          <a:ln w="9525">
            <a:noFill/>
            <a:miter lim="800000"/>
            <a:headEnd/>
            <a:tailEnd/>
          </a:ln>
          <a:effectLst/>
        </p:spPr>
        <p:txBody>
          <a:bodyPr>
            <a:spAutoFit/>
          </a:bodyPr>
          <a:lstStyle/>
          <a:p>
            <a:pPr eaLnBrk="0" hangingPunct="0">
              <a:spcBef>
                <a:spcPct val="50000"/>
              </a:spcBef>
            </a:pPr>
            <a:endParaRPr lang="pt-BR" b="1">
              <a:latin typeface="Times New Roman" pitchFamily="18" charset="0"/>
            </a:endParaRPr>
          </a:p>
        </p:txBody>
      </p:sp>
      <p:sp>
        <p:nvSpPr>
          <p:cNvPr id="17423" name="Text Box 15"/>
          <p:cNvSpPr txBox="1">
            <a:spLocks noChangeArrowheads="1"/>
          </p:cNvSpPr>
          <p:nvPr/>
        </p:nvSpPr>
        <p:spPr bwMode="auto">
          <a:xfrm>
            <a:off x="1828800" y="5181600"/>
            <a:ext cx="2971800" cy="284163"/>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PRODUTOS DE PÓS - VENDA</a:t>
            </a:r>
            <a:endParaRPr lang="pt-BR" sz="1200" b="1">
              <a:solidFill>
                <a:schemeClr val="bg2"/>
              </a:solidFill>
              <a:latin typeface="Times New Roman" pitchFamily="18" charset="0"/>
            </a:endParaRPr>
          </a:p>
        </p:txBody>
      </p:sp>
      <p:sp>
        <p:nvSpPr>
          <p:cNvPr id="17424" name="Text Box 16"/>
          <p:cNvSpPr txBox="1">
            <a:spLocks noChangeArrowheads="1"/>
          </p:cNvSpPr>
          <p:nvPr/>
        </p:nvSpPr>
        <p:spPr bwMode="auto">
          <a:xfrm>
            <a:off x="3886200" y="5791200"/>
            <a:ext cx="3810000" cy="284163"/>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PRODUTOS DE PÓS - CONSUMO</a:t>
            </a:r>
            <a:endParaRPr lang="pt-BR" sz="1200" b="1">
              <a:solidFill>
                <a:schemeClr val="bg2"/>
              </a:solidFill>
              <a:latin typeface="Times New Roman" pitchFamily="18" charset="0"/>
            </a:endParaRPr>
          </a:p>
        </p:txBody>
      </p:sp>
      <p:sp>
        <p:nvSpPr>
          <p:cNvPr id="17425" name="AutoShape 17"/>
          <p:cNvSpPr>
            <a:spLocks noChangeArrowheads="1"/>
          </p:cNvSpPr>
          <p:nvPr/>
        </p:nvSpPr>
        <p:spPr bwMode="auto">
          <a:xfrm>
            <a:off x="4419600" y="4876800"/>
            <a:ext cx="457200" cy="228600"/>
          </a:xfrm>
          <a:prstGeom prst="downArrow">
            <a:avLst>
              <a:gd name="adj1" fmla="val 50000"/>
              <a:gd name="adj2" fmla="val 25000"/>
            </a:avLst>
          </a:prstGeom>
          <a:solidFill>
            <a:schemeClr val="tx2"/>
          </a:solidFill>
          <a:ln w="9525">
            <a:solidFill>
              <a:schemeClr val="tx2"/>
            </a:solidFill>
            <a:miter lim="800000"/>
            <a:headEnd/>
            <a:tailEnd/>
          </a:ln>
          <a:effectLst/>
        </p:spPr>
        <p:txBody>
          <a:bodyPr wrap="none" anchor="ctr"/>
          <a:lstStyle/>
          <a:p>
            <a:endParaRPr lang="pt-BR"/>
          </a:p>
        </p:txBody>
      </p:sp>
      <p:sp>
        <p:nvSpPr>
          <p:cNvPr id="17426" name="AutoShape 18"/>
          <p:cNvSpPr>
            <a:spLocks noChangeArrowheads="1"/>
          </p:cNvSpPr>
          <p:nvPr/>
        </p:nvSpPr>
        <p:spPr bwMode="auto">
          <a:xfrm>
            <a:off x="4800600" y="5410200"/>
            <a:ext cx="685800" cy="304800"/>
          </a:xfrm>
          <a:prstGeom prst="downArrow">
            <a:avLst>
              <a:gd name="adj1" fmla="val 50000"/>
              <a:gd name="adj2" fmla="val 25000"/>
            </a:avLst>
          </a:prstGeom>
          <a:solidFill>
            <a:schemeClr val="tx2"/>
          </a:solidFill>
          <a:ln w="9525">
            <a:solidFill>
              <a:schemeClr val="tx2"/>
            </a:solidFill>
            <a:miter lim="800000"/>
            <a:headEnd/>
            <a:tailEnd/>
          </a:ln>
          <a:effectLst/>
        </p:spPr>
        <p:txBody>
          <a:bodyPr wrap="none" anchor="ctr"/>
          <a:lstStyle/>
          <a:p>
            <a:endParaRPr lang="pt-BR"/>
          </a:p>
        </p:txBody>
      </p:sp>
      <p:sp>
        <p:nvSpPr>
          <p:cNvPr id="17427" name="Text Box 19"/>
          <p:cNvSpPr txBox="1">
            <a:spLocks noChangeArrowheads="1"/>
          </p:cNvSpPr>
          <p:nvPr/>
        </p:nvSpPr>
        <p:spPr bwMode="auto">
          <a:xfrm>
            <a:off x="6172200" y="5181600"/>
            <a:ext cx="1066800" cy="284163"/>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Coleta</a:t>
            </a:r>
            <a:endParaRPr lang="pt-BR" sz="1200" b="1">
              <a:solidFill>
                <a:schemeClr val="bg2"/>
              </a:solidFill>
              <a:latin typeface="Times New Roman" pitchFamily="18" charset="0"/>
            </a:endParaRPr>
          </a:p>
        </p:txBody>
      </p:sp>
      <p:sp>
        <p:nvSpPr>
          <p:cNvPr id="17428" name="Text Box 20"/>
          <p:cNvSpPr txBox="1">
            <a:spLocks noChangeArrowheads="1"/>
          </p:cNvSpPr>
          <p:nvPr/>
        </p:nvSpPr>
        <p:spPr bwMode="auto">
          <a:xfrm>
            <a:off x="1981200" y="4419600"/>
            <a:ext cx="1066800" cy="284163"/>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Coleta</a:t>
            </a:r>
          </a:p>
        </p:txBody>
      </p:sp>
      <p:sp>
        <p:nvSpPr>
          <p:cNvPr id="17429" name="Text Box 21"/>
          <p:cNvSpPr txBox="1">
            <a:spLocks noChangeArrowheads="1"/>
          </p:cNvSpPr>
          <p:nvPr/>
        </p:nvSpPr>
        <p:spPr bwMode="auto">
          <a:xfrm>
            <a:off x="5867400" y="2971800"/>
            <a:ext cx="2057400" cy="558800"/>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Reuso  / Desmanche/ </a:t>
            </a:r>
          </a:p>
          <a:p>
            <a:pPr algn="ctr" eaLnBrk="0" hangingPunct="0">
              <a:spcBef>
                <a:spcPct val="50000"/>
              </a:spcBef>
            </a:pPr>
            <a:r>
              <a:rPr lang="pt-BR" sz="1200" b="1">
                <a:solidFill>
                  <a:schemeClr val="accent2"/>
                </a:solidFill>
                <a:latin typeface="Times New Roman" pitchFamily="18" charset="0"/>
              </a:rPr>
              <a:t>Reciclagem Industrial</a:t>
            </a:r>
            <a:endParaRPr lang="pt-BR" sz="1200" b="1">
              <a:solidFill>
                <a:schemeClr val="bg2"/>
              </a:solidFill>
              <a:latin typeface="Times New Roman" pitchFamily="18" charset="0"/>
            </a:endParaRPr>
          </a:p>
        </p:txBody>
      </p:sp>
      <p:sp>
        <p:nvSpPr>
          <p:cNvPr id="17430" name="Text Box 22"/>
          <p:cNvSpPr txBox="1">
            <a:spLocks noChangeArrowheads="1"/>
          </p:cNvSpPr>
          <p:nvPr/>
        </p:nvSpPr>
        <p:spPr bwMode="auto">
          <a:xfrm>
            <a:off x="6096000" y="3810000"/>
            <a:ext cx="1295400" cy="466725"/>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Distribuição Reversa</a:t>
            </a:r>
          </a:p>
        </p:txBody>
      </p:sp>
      <p:sp>
        <p:nvSpPr>
          <p:cNvPr id="17431" name="Text Box 23"/>
          <p:cNvSpPr txBox="1">
            <a:spLocks noChangeArrowheads="1"/>
          </p:cNvSpPr>
          <p:nvPr/>
        </p:nvSpPr>
        <p:spPr bwMode="auto">
          <a:xfrm>
            <a:off x="6172200" y="4495800"/>
            <a:ext cx="1066800" cy="466725"/>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Varejo Reverso</a:t>
            </a:r>
            <a:endParaRPr lang="pt-BR" sz="1200" b="1">
              <a:solidFill>
                <a:schemeClr val="bg2"/>
              </a:solidFill>
              <a:latin typeface="Times New Roman" pitchFamily="18" charset="0"/>
            </a:endParaRPr>
          </a:p>
        </p:txBody>
      </p:sp>
      <p:sp>
        <p:nvSpPr>
          <p:cNvPr id="17432" name="Text Box 24"/>
          <p:cNvSpPr txBox="1">
            <a:spLocks noChangeArrowheads="1"/>
          </p:cNvSpPr>
          <p:nvPr/>
        </p:nvSpPr>
        <p:spPr bwMode="auto">
          <a:xfrm>
            <a:off x="1981200" y="3581400"/>
            <a:ext cx="1066800" cy="466725"/>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Distribuição Reversa </a:t>
            </a:r>
          </a:p>
        </p:txBody>
      </p:sp>
      <p:sp>
        <p:nvSpPr>
          <p:cNvPr id="17433" name="Text Box 25"/>
          <p:cNvSpPr txBox="1">
            <a:spLocks noChangeArrowheads="1"/>
          </p:cNvSpPr>
          <p:nvPr/>
        </p:nvSpPr>
        <p:spPr bwMode="auto">
          <a:xfrm>
            <a:off x="1981200" y="2819400"/>
            <a:ext cx="1066800" cy="466725"/>
          </a:xfrm>
          <a:prstGeom prst="rect">
            <a:avLst/>
          </a:prstGeom>
          <a:gradFill rotWithShape="0">
            <a:gsLst>
              <a:gs pos="0">
                <a:srgbClr val="CCECFF"/>
              </a:gs>
              <a:gs pos="100000">
                <a:srgbClr val="FFFFFF"/>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ECFF"/>
            </a:extrusionClr>
          </a:sp3d>
        </p:spPr>
        <p:txBody>
          <a:bodyPr>
            <a:spAutoFit/>
            <a:flatTx/>
          </a:bodyPr>
          <a:lstStyle/>
          <a:p>
            <a:pPr algn="ctr" eaLnBrk="0" hangingPunct="0">
              <a:spcBef>
                <a:spcPct val="50000"/>
              </a:spcBef>
            </a:pPr>
            <a:r>
              <a:rPr lang="pt-BR" sz="1200" b="1">
                <a:solidFill>
                  <a:schemeClr val="accent2"/>
                </a:solidFill>
                <a:latin typeface="Times New Roman" pitchFamily="18" charset="0"/>
              </a:rPr>
              <a:t>Seleção / Destino</a:t>
            </a:r>
            <a:endParaRPr lang="pt-BR" sz="1200" b="1">
              <a:solidFill>
                <a:schemeClr val="bg2"/>
              </a:solidFill>
              <a:latin typeface="Times New Roman" pitchFamily="18" charset="0"/>
            </a:endParaRPr>
          </a:p>
        </p:txBody>
      </p:sp>
      <p:sp>
        <p:nvSpPr>
          <p:cNvPr id="17434" name="AutoShape 26"/>
          <p:cNvSpPr>
            <a:spLocks noChangeArrowheads="1"/>
          </p:cNvSpPr>
          <p:nvPr/>
        </p:nvSpPr>
        <p:spPr bwMode="auto">
          <a:xfrm>
            <a:off x="6629400" y="54864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35" name="AutoShape 27"/>
          <p:cNvSpPr>
            <a:spLocks noChangeArrowheads="1"/>
          </p:cNvSpPr>
          <p:nvPr/>
        </p:nvSpPr>
        <p:spPr bwMode="auto">
          <a:xfrm>
            <a:off x="6629400" y="49530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36" name="AutoShape 28"/>
          <p:cNvSpPr>
            <a:spLocks noChangeArrowheads="1"/>
          </p:cNvSpPr>
          <p:nvPr/>
        </p:nvSpPr>
        <p:spPr bwMode="auto">
          <a:xfrm>
            <a:off x="6629400" y="41910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37" name="AutoShape 29"/>
          <p:cNvSpPr>
            <a:spLocks noChangeArrowheads="1"/>
          </p:cNvSpPr>
          <p:nvPr/>
        </p:nvSpPr>
        <p:spPr bwMode="auto">
          <a:xfrm>
            <a:off x="2362200" y="32766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38" name="AutoShape 30"/>
          <p:cNvSpPr>
            <a:spLocks noChangeArrowheads="1"/>
          </p:cNvSpPr>
          <p:nvPr/>
        </p:nvSpPr>
        <p:spPr bwMode="auto">
          <a:xfrm>
            <a:off x="2362200" y="40386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39" name="AutoShape 31"/>
          <p:cNvSpPr>
            <a:spLocks noChangeArrowheads="1"/>
          </p:cNvSpPr>
          <p:nvPr/>
        </p:nvSpPr>
        <p:spPr bwMode="auto">
          <a:xfrm>
            <a:off x="2362200" y="47244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40" name="Line 32"/>
          <p:cNvSpPr>
            <a:spLocks noChangeShapeType="1"/>
          </p:cNvSpPr>
          <p:nvPr/>
        </p:nvSpPr>
        <p:spPr bwMode="auto">
          <a:xfrm flipV="1">
            <a:off x="3200400" y="2895600"/>
            <a:ext cx="838200" cy="0"/>
          </a:xfrm>
          <a:prstGeom prst="line">
            <a:avLst/>
          </a:prstGeom>
          <a:noFill/>
          <a:ln w="28575">
            <a:solidFill>
              <a:schemeClr val="tx1"/>
            </a:solidFill>
            <a:round/>
            <a:headEnd/>
            <a:tailEnd type="triangle" w="med" len="med"/>
          </a:ln>
          <a:effectLst/>
        </p:spPr>
        <p:txBody>
          <a:bodyPr/>
          <a:lstStyle/>
          <a:p>
            <a:endParaRPr lang="pt-BR"/>
          </a:p>
        </p:txBody>
      </p:sp>
      <p:sp>
        <p:nvSpPr>
          <p:cNvPr id="17441" name="Line 33"/>
          <p:cNvSpPr>
            <a:spLocks noChangeShapeType="1"/>
          </p:cNvSpPr>
          <p:nvPr/>
        </p:nvSpPr>
        <p:spPr bwMode="auto">
          <a:xfrm>
            <a:off x="3124200" y="2971800"/>
            <a:ext cx="914400" cy="914400"/>
          </a:xfrm>
          <a:prstGeom prst="line">
            <a:avLst/>
          </a:prstGeom>
          <a:noFill/>
          <a:ln w="28575">
            <a:solidFill>
              <a:schemeClr val="tx1"/>
            </a:solidFill>
            <a:round/>
            <a:headEnd/>
            <a:tailEnd type="triangle" w="med" len="med"/>
          </a:ln>
          <a:effectLst/>
        </p:spPr>
        <p:txBody>
          <a:bodyPr/>
          <a:lstStyle/>
          <a:p>
            <a:endParaRPr lang="pt-BR"/>
          </a:p>
        </p:txBody>
      </p:sp>
      <p:sp>
        <p:nvSpPr>
          <p:cNvPr id="17442" name="Text Box 34"/>
          <p:cNvSpPr txBox="1">
            <a:spLocks noChangeArrowheads="1"/>
          </p:cNvSpPr>
          <p:nvPr/>
        </p:nvSpPr>
        <p:spPr bwMode="auto">
          <a:xfrm>
            <a:off x="5715000" y="2057400"/>
            <a:ext cx="1295400" cy="558800"/>
          </a:xfrm>
          <a:prstGeom prst="rect">
            <a:avLst/>
          </a:prstGeom>
          <a:gradFill rotWithShape="0">
            <a:gsLst>
              <a:gs pos="0">
                <a:srgbClr val="CCECFF"/>
              </a:gs>
              <a:gs pos="100000">
                <a:srgbClr val="FFFFFF"/>
              </a:gs>
            </a:gsLst>
            <a:lin ang="5400000" scaled="1"/>
          </a:gradFill>
          <a:ln w="9525">
            <a:solidFill>
              <a:schemeClr val="tx1"/>
            </a:solidFill>
            <a:miter lim="800000"/>
            <a:headEnd/>
            <a:tailEnd/>
          </a:ln>
          <a:effectLst>
            <a:outerShdw dist="107763" dir="13500000" algn="ctr" rotWithShape="0">
              <a:schemeClr val="bg2"/>
            </a:outerShdw>
          </a:effectLst>
        </p:spPr>
        <p:txBody>
          <a:bodyPr>
            <a:spAutoFit/>
          </a:bodyPr>
          <a:lstStyle/>
          <a:p>
            <a:pPr algn="ctr" eaLnBrk="0" hangingPunct="0">
              <a:spcBef>
                <a:spcPct val="50000"/>
              </a:spcBef>
            </a:pPr>
            <a:r>
              <a:rPr lang="pt-BR" sz="1200" b="1">
                <a:solidFill>
                  <a:schemeClr val="accent2"/>
                </a:solidFill>
                <a:latin typeface="Times New Roman" pitchFamily="18" charset="0"/>
              </a:rPr>
              <a:t>Matérias Primas</a:t>
            </a:r>
          </a:p>
          <a:p>
            <a:pPr algn="ctr" eaLnBrk="0" hangingPunct="0">
              <a:spcBef>
                <a:spcPct val="50000"/>
              </a:spcBef>
            </a:pPr>
            <a:r>
              <a:rPr lang="pt-BR" sz="1200" b="1">
                <a:solidFill>
                  <a:schemeClr val="accent2"/>
                </a:solidFill>
                <a:latin typeface="Times New Roman" pitchFamily="18" charset="0"/>
              </a:rPr>
              <a:t>Secundárias</a:t>
            </a:r>
          </a:p>
        </p:txBody>
      </p:sp>
      <p:sp>
        <p:nvSpPr>
          <p:cNvPr id="17443" name="Text Box 35"/>
          <p:cNvSpPr txBox="1">
            <a:spLocks noChangeArrowheads="1"/>
          </p:cNvSpPr>
          <p:nvPr/>
        </p:nvSpPr>
        <p:spPr bwMode="auto">
          <a:xfrm>
            <a:off x="1981200" y="1981200"/>
            <a:ext cx="1219200" cy="466725"/>
          </a:xfrm>
          <a:prstGeom prst="rect">
            <a:avLst/>
          </a:prstGeom>
          <a:gradFill rotWithShape="0">
            <a:gsLst>
              <a:gs pos="0">
                <a:srgbClr val="CCECFF"/>
              </a:gs>
              <a:gs pos="100000">
                <a:srgbClr val="FFFFFF"/>
              </a:gs>
            </a:gsLst>
            <a:lin ang="5400000" scaled="1"/>
          </a:gradFill>
          <a:ln w="9525">
            <a:solidFill>
              <a:schemeClr val="accent2"/>
            </a:solidFill>
            <a:miter lim="800000"/>
            <a:headEnd/>
            <a:tailEnd/>
          </a:ln>
          <a:effectLst>
            <a:outerShdw dist="107763" dir="13500000" algn="ctr" rotWithShape="0">
              <a:schemeClr val="bg2"/>
            </a:outerShdw>
          </a:effectLst>
        </p:spPr>
        <p:txBody>
          <a:bodyPr>
            <a:spAutoFit/>
          </a:bodyPr>
          <a:lstStyle/>
          <a:p>
            <a:pPr algn="ctr" eaLnBrk="0" hangingPunct="0">
              <a:spcBef>
                <a:spcPct val="50000"/>
              </a:spcBef>
            </a:pPr>
            <a:r>
              <a:rPr lang="pt-BR" sz="1200" b="1">
                <a:solidFill>
                  <a:schemeClr val="accent2"/>
                </a:solidFill>
                <a:latin typeface="Times New Roman" pitchFamily="18" charset="0"/>
              </a:rPr>
              <a:t>Mercados Secundários</a:t>
            </a:r>
            <a:endParaRPr lang="pt-BR" sz="1200" b="1">
              <a:solidFill>
                <a:schemeClr val="bg2"/>
              </a:solidFill>
              <a:latin typeface="Times New Roman" pitchFamily="18" charset="0"/>
            </a:endParaRPr>
          </a:p>
        </p:txBody>
      </p:sp>
      <p:sp>
        <p:nvSpPr>
          <p:cNvPr id="17444" name="AutoShape 36"/>
          <p:cNvSpPr>
            <a:spLocks noChangeArrowheads="1"/>
          </p:cNvSpPr>
          <p:nvPr/>
        </p:nvSpPr>
        <p:spPr bwMode="auto">
          <a:xfrm>
            <a:off x="2362200" y="25146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45" name="AutoShape 37"/>
          <p:cNvSpPr>
            <a:spLocks noChangeArrowheads="1"/>
          </p:cNvSpPr>
          <p:nvPr/>
        </p:nvSpPr>
        <p:spPr bwMode="auto">
          <a:xfrm>
            <a:off x="6096000" y="26670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46" name="Line 38"/>
          <p:cNvSpPr>
            <a:spLocks noChangeShapeType="1"/>
          </p:cNvSpPr>
          <p:nvPr/>
        </p:nvSpPr>
        <p:spPr bwMode="auto">
          <a:xfrm flipH="1">
            <a:off x="5181600" y="2667000"/>
            <a:ext cx="609600" cy="381000"/>
          </a:xfrm>
          <a:prstGeom prst="line">
            <a:avLst/>
          </a:prstGeom>
          <a:noFill/>
          <a:ln w="28575">
            <a:solidFill>
              <a:schemeClr val="tx1"/>
            </a:solidFill>
            <a:round/>
            <a:headEnd/>
            <a:tailEnd type="triangle" w="med" len="med"/>
          </a:ln>
          <a:effectLst/>
        </p:spPr>
        <p:txBody>
          <a:bodyPr/>
          <a:lstStyle/>
          <a:p>
            <a:endParaRPr lang="pt-BR"/>
          </a:p>
        </p:txBody>
      </p:sp>
      <p:sp>
        <p:nvSpPr>
          <p:cNvPr id="17447" name="Text Box 39"/>
          <p:cNvSpPr txBox="1">
            <a:spLocks noChangeArrowheads="1"/>
          </p:cNvSpPr>
          <p:nvPr/>
        </p:nvSpPr>
        <p:spPr bwMode="auto">
          <a:xfrm>
            <a:off x="8305800" y="2971800"/>
            <a:ext cx="304800" cy="3206750"/>
          </a:xfrm>
          <a:prstGeom prst="rect">
            <a:avLst/>
          </a:prstGeom>
          <a:gradFill rotWithShape="0">
            <a:gsLst>
              <a:gs pos="0">
                <a:srgbClr val="CCECFF"/>
              </a:gs>
              <a:gs pos="100000">
                <a:srgbClr val="FFFFFF"/>
              </a:gs>
            </a:gsLst>
            <a:lin ang="5400000" scaled="1"/>
          </a:gradFill>
          <a:ln w="9525">
            <a:solidFill>
              <a:schemeClr val="tx2"/>
            </a:solidFill>
            <a:miter lim="800000"/>
            <a:headEnd/>
            <a:tailEnd/>
          </a:ln>
          <a:effectLst/>
        </p:spPr>
        <p:txBody>
          <a:bodyPr>
            <a:spAutoFit/>
          </a:bodyPr>
          <a:lstStyle/>
          <a:p>
            <a:pPr eaLnBrk="0" hangingPunct="0">
              <a:spcBef>
                <a:spcPct val="50000"/>
              </a:spcBef>
            </a:pPr>
            <a:r>
              <a:rPr lang="pt-BR" sz="1200" b="1">
                <a:solidFill>
                  <a:schemeClr val="accent2"/>
                </a:solidFill>
                <a:latin typeface="Times New Roman" pitchFamily="18" charset="0"/>
              </a:rPr>
              <a:t>CDR</a:t>
            </a:r>
          </a:p>
          <a:p>
            <a:pPr eaLnBrk="0" hangingPunct="0">
              <a:spcBef>
                <a:spcPct val="50000"/>
              </a:spcBef>
            </a:pPr>
            <a:r>
              <a:rPr lang="pt-BR" sz="1200" b="1">
                <a:solidFill>
                  <a:schemeClr val="accent2"/>
                </a:solidFill>
                <a:latin typeface="Times New Roman" pitchFamily="18" charset="0"/>
              </a:rPr>
              <a:t>DE</a:t>
            </a:r>
          </a:p>
          <a:p>
            <a:pPr eaLnBrk="0" hangingPunct="0">
              <a:spcBef>
                <a:spcPct val="50000"/>
              </a:spcBef>
            </a:pPr>
            <a:r>
              <a:rPr lang="pt-BR" sz="1200" b="1">
                <a:solidFill>
                  <a:schemeClr val="accent2"/>
                </a:solidFill>
                <a:latin typeface="Times New Roman" pitchFamily="18" charset="0"/>
              </a:rPr>
              <a:t>PÓS- CONSUMO</a:t>
            </a:r>
            <a:r>
              <a:rPr lang="pt-BR" sz="1200" b="1">
                <a:solidFill>
                  <a:schemeClr val="bg2"/>
                </a:solidFill>
                <a:latin typeface="Times New Roman" pitchFamily="18" charset="0"/>
              </a:rPr>
              <a:t> </a:t>
            </a:r>
          </a:p>
        </p:txBody>
      </p:sp>
      <p:sp>
        <p:nvSpPr>
          <p:cNvPr id="17448" name="Text Box 40"/>
          <p:cNvSpPr txBox="1">
            <a:spLocks noChangeArrowheads="1"/>
          </p:cNvSpPr>
          <p:nvPr/>
        </p:nvSpPr>
        <p:spPr bwMode="auto">
          <a:xfrm>
            <a:off x="1066800" y="2743200"/>
            <a:ext cx="381000" cy="2933700"/>
          </a:xfrm>
          <a:prstGeom prst="rect">
            <a:avLst/>
          </a:prstGeom>
          <a:gradFill rotWithShape="0">
            <a:gsLst>
              <a:gs pos="0">
                <a:srgbClr val="CCECFF"/>
              </a:gs>
              <a:gs pos="100000">
                <a:srgbClr val="FFFFFF"/>
              </a:gs>
            </a:gsLst>
            <a:lin ang="5400000" scaled="1"/>
          </a:gradFill>
          <a:ln w="9525">
            <a:solidFill>
              <a:schemeClr val="tx2"/>
            </a:solidFill>
            <a:miter lim="800000"/>
            <a:headEnd/>
            <a:tailEnd/>
          </a:ln>
          <a:effectLst/>
        </p:spPr>
        <p:txBody>
          <a:bodyPr>
            <a:spAutoFit/>
          </a:bodyPr>
          <a:lstStyle/>
          <a:p>
            <a:pPr eaLnBrk="0" hangingPunct="0">
              <a:spcBef>
                <a:spcPct val="50000"/>
              </a:spcBef>
            </a:pPr>
            <a:r>
              <a:rPr lang="pt-BR" sz="1200" b="1">
                <a:solidFill>
                  <a:schemeClr val="accent2"/>
                </a:solidFill>
                <a:latin typeface="Times New Roman" pitchFamily="18" charset="0"/>
              </a:rPr>
              <a:t>CDR </a:t>
            </a:r>
          </a:p>
          <a:p>
            <a:pPr eaLnBrk="0" hangingPunct="0">
              <a:spcBef>
                <a:spcPct val="50000"/>
              </a:spcBef>
            </a:pPr>
            <a:r>
              <a:rPr lang="pt-BR" sz="1200" b="1">
                <a:solidFill>
                  <a:schemeClr val="accent2"/>
                </a:solidFill>
                <a:latin typeface="Times New Roman" pitchFamily="18" charset="0"/>
              </a:rPr>
              <a:t>DE</a:t>
            </a:r>
          </a:p>
          <a:p>
            <a:pPr eaLnBrk="0" hangingPunct="0">
              <a:spcBef>
                <a:spcPct val="50000"/>
              </a:spcBef>
            </a:pPr>
            <a:r>
              <a:rPr lang="pt-BR" sz="1200" b="1">
                <a:solidFill>
                  <a:schemeClr val="accent2"/>
                </a:solidFill>
                <a:latin typeface="Times New Roman" pitchFamily="18" charset="0"/>
              </a:rPr>
              <a:t>PÓS </a:t>
            </a:r>
          </a:p>
          <a:p>
            <a:pPr eaLnBrk="0" hangingPunct="0">
              <a:spcBef>
                <a:spcPct val="50000"/>
              </a:spcBef>
            </a:pPr>
            <a:r>
              <a:rPr lang="pt-BR" sz="1200" b="1">
                <a:solidFill>
                  <a:schemeClr val="accent2"/>
                </a:solidFill>
                <a:latin typeface="Times New Roman" pitchFamily="18" charset="0"/>
              </a:rPr>
              <a:t> VENDA</a:t>
            </a:r>
            <a:endParaRPr lang="pt-BR" sz="1200" b="1">
              <a:solidFill>
                <a:schemeClr val="bg2"/>
              </a:solidFill>
              <a:latin typeface="Times New Roman" pitchFamily="18" charset="0"/>
            </a:endParaRPr>
          </a:p>
        </p:txBody>
      </p:sp>
      <p:sp>
        <p:nvSpPr>
          <p:cNvPr id="17449" name="Text Box 41"/>
          <p:cNvSpPr txBox="1">
            <a:spLocks noChangeArrowheads="1"/>
          </p:cNvSpPr>
          <p:nvPr/>
        </p:nvSpPr>
        <p:spPr bwMode="auto">
          <a:xfrm>
            <a:off x="1524000" y="6019800"/>
            <a:ext cx="1219200" cy="466725"/>
          </a:xfrm>
          <a:prstGeom prst="rect">
            <a:avLst/>
          </a:prstGeom>
          <a:gradFill rotWithShape="0">
            <a:gsLst>
              <a:gs pos="0">
                <a:srgbClr val="CCECFF"/>
              </a:gs>
              <a:gs pos="100000">
                <a:srgbClr val="FFFFFF"/>
              </a:gs>
            </a:gsLst>
            <a:lin ang="5400000" scaled="1"/>
          </a:gradFill>
          <a:ln w="9525">
            <a:solidFill>
              <a:schemeClr val="tx1"/>
            </a:solidFill>
            <a:miter lim="800000"/>
            <a:headEnd/>
            <a:tailEnd/>
          </a:ln>
          <a:effectLst>
            <a:outerShdw dist="107763" dir="13500000" algn="ctr" rotWithShape="0">
              <a:schemeClr val="bg2"/>
            </a:outerShdw>
          </a:effectLst>
        </p:spPr>
        <p:txBody>
          <a:bodyPr>
            <a:spAutoFit/>
          </a:bodyPr>
          <a:lstStyle/>
          <a:p>
            <a:pPr algn="ctr" eaLnBrk="0" hangingPunct="0">
              <a:spcBef>
                <a:spcPct val="50000"/>
              </a:spcBef>
            </a:pPr>
            <a:r>
              <a:rPr lang="pt-BR" sz="1200" b="1">
                <a:solidFill>
                  <a:schemeClr val="accent2"/>
                </a:solidFill>
                <a:latin typeface="Times New Roman" pitchFamily="18" charset="0"/>
              </a:rPr>
              <a:t>Destino não  Seguro</a:t>
            </a:r>
          </a:p>
        </p:txBody>
      </p:sp>
      <p:sp>
        <p:nvSpPr>
          <p:cNvPr id="17450" name="Text Box 42"/>
          <p:cNvSpPr txBox="1">
            <a:spLocks noChangeArrowheads="1"/>
          </p:cNvSpPr>
          <p:nvPr/>
        </p:nvSpPr>
        <p:spPr bwMode="auto">
          <a:xfrm>
            <a:off x="1524000" y="5638800"/>
            <a:ext cx="1219200" cy="284163"/>
          </a:xfrm>
          <a:prstGeom prst="rect">
            <a:avLst/>
          </a:prstGeom>
          <a:gradFill rotWithShape="0">
            <a:gsLst>
              <a:gs pos="0">
                <a:srgbClr val="CCECFF"/>
              </a:gs>
              <a:gs pos="100000">
                <a:srgbClr val="FFFFFF"/>
              </a:gs>
            </a:gsLst>
            <a:lin ang="5400000" scaled="1"/>
          </a:gradFill>
          <a:ln w="9525">
            <a:solidFill>
              <a:schemeClr val="tx1"/>
            </a:solidFill>
            <a:miter lim="800000"/>
            <a:headEnd/>
            <a:tailEnd/>
          </a:ln>
          <a:effectLst>
            <a:outerShdw dist="107763" dir="13500000" algn="ctr" rotWithShape="0">
              <a:schemeClr val="bg2"/>
            </a:outerShdw>
          </a:effectLst>
        </p:spPr>
        <p:txBody>
          <a:bodyPr>
            <a:spAutoFit/>
          </a:bodyPr>
          <a:lstStyle/>
          <a:p>
            <a:pPr algn="ctr" eaLnBrk="0" hangingPunct="0">
              <a:spcBef>
                <a:spcPct val="50000"/>
              </a:spcBef>
            </a:pPr>
            <a:r>
              <a:rPr lang="pt-BR" sz="1200" b="1">
                <a:solidFill>
                  <a:schemeClr val="accent2"/>
                </a:solidFill>
                <a:latin typeface="Times New Roman" pitchFamily="18" charset="0"/>
              </a:rPr>
              <a:t>Destino Seguro</a:t>
            </a:r>
            <a:endParaRPr lang="pt-BR" sz="1200" b="1">
              <a:solidFill>
                <a:schemeClr val="bg2"/>
              </a:solidFill>
              <a:latin typeface="Times New Roman" pitchFamily="18" charset="0"/>
            </a:endParaRPr>
          </a:p>
        </p:txBody>
      </p:sp>
      <p:sp>
        <p:nvSpPr>
          <p:cNvPr id="17451" name="Line 43"/>
          <p:cNvSpPr>
            <a:spLocks noChangeShapeType="1"/>
          </p:cNvSpPr>
          <p:nvPr/>
        </p:nvSpPr>
        <p:spPr bwMode="auto">
          <a:xfrm flipH="1" flipV="1">
            <a:off x="2819400" y="5715000"/>
            <a:ext cx="1066800" cy="152400"/>
          </a:xfrm>
          <a:prstGeom prst="line">
            <a:avLst/>
          </a:prstGeom>
          <a:noFill/>
          <a:ln w="28575">
            <a:solidFill>
              <a:schemeClr val="tx1"/>
            </a:solidFill>
            <a:round/>
            <a:headEnd/>
            <a:tailEnd type="triangle" w="med" len="med"/>
          </a:ln>
          <a:effectLst/>
        </p:spPr>
        <p:txBody>
          <a:bodyPr/>
          <a:lstStyle/>
          <a:p>
            <a:endParaRPr lang="pt-BR"/>
          </a:p>
        </p:txBody>
      </p:sp>
      <p:sp>
        <p:nvSpPr>
          <p:cNvPr id="17452" name="Line 44"/>
          <p:cNvSpPr>
            <a:spLocks noChangeShapeType="1"/>
          </p:cNvSpPr>
          <p:nvPr/>
        </p:nvSpPr>
        <p:spPr bwMode="auto">
          <a:xfrm flipH="1">
            <a:off x="2743200" y="5943600"/>
            <a:ext cx="1143000" cy="228600"/>
          </a:xfrm>
          <a:prstGeom prst="line">
            <a:avLst/>
          </a:prstGeom>
          <a:noFill/>
          <a:ln w="28575">
            <a:solidFill>
              <a:schemeClr val="tx1"/>
            </a:solidFill>
            <a:round/>
            <a:headEnd/>
            <a:tailEnd type="triangle" w="med" len="med"/>
          </a:ln>
          <a:effectLst/>
        </p:spPr>
        <p:txBody>
          <a:bodyPr/>
          <a:lstStyle/>
          <a:p>
            <a:endParaRPr lang="pt-BR"/>
          </a:p>
        </p:txBody>
      </p:sp>
      <p:sp>
        <p:nvSpPr>
          <p:cNvPr id="17453" name="Text Box 45"/>
          <p:cNvSpPr txBox="1">
            <a:spLocks noChangeArrowheads="1"/>
          </p:cNvSpPr>
          <p:nvPr/>
        </p:nvSpPr>
        <p:spPr bwMode="auto">
          <a:xfrm>
            <a:off x="7162800" y="2133600"/>
            <a:ext cx="1219200" cy="466725"/>
          </a:xfrm>
          <a:prstGeom prst="rect">
            <a:avLst/>
          </a:prstGeom>
          <a:gradFill rotWithShape="0">
            <a:gsLst>
              <a:gs pos="0">
                <a:srgbClr val="CCECFF"/>
              </a:gs>
              <a:gs pos="100000">
                <a:srgbClr val="FFFFFF"/>
              </a:gs>
            </a:gsLst>
            <a:lin ang="5400000" scaled="1"/>
          </a:gradFill>
          <a:ln w="9525">
            <a:solidFill>
              <a:schemeClr val="tx1"/>
            </a:solidFill>
            <a:miter lim="800000"/>
            <a:headEnd/>
            <a:tailEnd/>
          </a:ln>
          <a:effectLst>
            <a:outerShdw dist="107763" dir="13500000" algn="ctr" rotWithShape="0">
              <a:schemeClr val="bg2"/>
            </a:outerShdw>
          </a:effectLst>
        </p:spPr>
        <p:txBody>
          <a:bodyPr>
            <a:spAutoFit/>
          </a:bodyPr>
          <a:lstStyle/>
          <a:p>
            <a:pPr algn="ctr" eaLnBrk="0" hangingPunct="0">
              <a:spcBef>
                <a:spcPct val="50000"/>
              </a:spcBef>
            </a:pPr>
            <a:r>
              <a:rPr lang="pt-BR" sz="1200" b="1">
                <a:solidFill>
                  <a:schemeClr val="accent2"/>
                </a:solidFill>
                <a:latin typeface="Times New Roman" pitchFamily="18" charset="0"/>
              </a:rPr>
              <a:t>Mercados Secundários</a:t>
            </a:r>
            <a:endParaRPr lang="pt-BR" sz="1200" b="1">
              <a:solidFill>
                <a:schemeClr val="bg2"/>
              </a:solidFill>
              <a:latin typeface="Times New Roman" pitchFamily="18" charset="0"/>
            </a:endParaRPr>
          </a:p>
        </p:txBody>
      </p:sp>
      <p:sp>
        <p:nvSpPr>
          <p:cNvPr id="17454" name="AutoShape 46"/>
          <p:cNvSpPr>
            <a:spLocks noChangeArrowheads="1"/>
          </p:cNvSpPr>
          <p:nvPr/>
        </p:nvSpPr>
        <p:spPr bwMode="auto">
          <a:xfrm>
            <a:off x="7391400" y="26670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55" name="AutoShape 47"/>
          <p:cNvSpPr>
            <a:spLocks noChangeArrowheads="1"/>
          </p:cNvSpPr>
          <p:nvPr/>
        </p:nvSpPr>
        <p:spPr bwMode="auto">
          <a:xfrm>
            <a:off x="6629400" y="3505200"/>
            <a:ext cx="304800" cy="228600"/>
          </a:xfrm>
          <a:prstGeom prst="upArrow">
            <a:avLst>
              <a:gd name="adj1" fmla="val 50000"/>
              <a:gd name="adj2" fmla="val 25000"/>
            </a:avLst>
          </a:prstGeom>
          <a:solidFill>
            <a:schemeClr val="tx2"/>
          </a:solidFill>
          <a:ln w="9525">
            <a:solidFill>
              <a:schemeClr val="tx1"/>
            </a:solidFill>
            <a:miter lim="800000"/>
            <a:headEnd/>
            <a:tailEnd/>
          </a:ln>
          <a:effectLst/>
        </p:spPr>
        <p:txBody>
          <a:bodyPr wrap="none" anchor="ctr"/>
          <a:lstStyle/>
          <a:p>
            <a:endParaRPr lang="pt-BR"/>
          </a:p>
        </p:txBody>
      </p:sp>
      <p:sp>
        <p:nvSpPr>
          <p:cNvPr id="17456" name="Line 48"/>
          <p:cNvSpPr>
            <a:spLocks noChangeShapeType="1"/>
          </p:cNvSpPr>
          <p:nvPr/>
        </p:nvSpPr>
        <p:spPr bwMode="auto">
          <a:xfrm>
            <a:off x="3048000" y="3200400"/>
            <a:ext cx="2743200" cy="0"/>
          </a:xfrm>
          <a:prstGeom prst="line">
            <a:avLst/>
          </a:prstGeom>
          <a:noFill/>
          <a:ln w="28575">
            <a:solidFill>
              <a:schemeClr val="tx1"/>
            </a:solidFill>
            <a:round/>
            <a:headEnd/>
            <a:tailEnd type="triangle" w="med" len="med"/>
          </a:ln>
          <a:effectLst/>
        </p:spPr>
        <p:txBody>
          <a:bodyPr wrap="none" anchor="ct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ox(out)">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box(out)">
                                      <p:cBhvr>
                                        <p:cTn id="12" dur="500"/>
                                        <p:tgtEl>
                                          <p:spTgt spid="17411"/>
                                        </p:tgtEl>
                                      </p:cBhvr>
                                    </p:animEffect>
                                  </p:childTnLst>
                                </p:cTn>
                              </p:par>
                            </p:childTnLst>
                          </p:cTn>
                        </p:par>
                        <p:par>
                          <p:cTn id="13" fill="hold">
                            <p:stCondLst>
                              <p:cond delay="500"/>
                            </p:stCondLst>
                            <p:childTnLst>
                              <p:par>
                                <p:cTn id="14" presetID="4" presetClass="entr" presetSubtype="32" fill="hold" grpId="0" nodeType="afterEffect">
                                  <p:stCondLst>
                                    <p:cond delay="0"/>
                                  </p:stCondLst>
                                  <p:childTnLst>
                                    <p:set>
                                      <p:cBhvr>
                                        <p:cTn id="15" dur="1" fill="hold">
                                          <p:stCondLst>
                                            <p:cond delay="0"/>
                                          </p:stCondLst>
                                        </p:cTn>
                                        <p:tgtEl>
                                          <p:spTgt spid="17412"/>
                                        </p:tgtEl>
                                        <p:attrNameLst>
                                          <p:attrName>style.visibility</p:attrName>
                                        </p:attrNameLst>
                                      </p:cBhvr>
                                      <p:to>
                                        <p:strVal val="visible"/>
                                      </p:to>
                                    </p:set>
                                    <p:animEffect transition="in" filter="box(out)">
                                      <p:cBhvr>
                                        <p:cTn id="16" dur="500"/>
                                        <p:tgtEl>
                                          <p:spTgt spid="17412"/>
                                        </p:tgtEl>
                                      </p:cBhvr>
                                    </p:animEffect>
                                  </p:childTnLst>
                                </p:cTn>
                              </p:par>
                            </p:childTnLst>
                          </p:cTn>
                        </p:par>
                        <p:par>
                          <p:cTn id="17" fill="hold">
                            <p:stCondLst>
                              <p:cond delay="1000"/>
                            </p:stCondLst>
                            <p:childTnLst>
                              <p:par>
                                <p:cTn id="18" presetID="4" presetClass="entr" presetSubtype="32" fill="hold" grpId="0" nodeType="afterEffect">
                                  <p:stCondLst>
                                    <p:cond delay="0"/>
                                  </p:stCondLst>
                                  <p:childTnLst>
                                    <p:set>
                                      <p:cBhvr>
                                        <p:cTn id="19" dur="1" fill="hold">
                                          <p:stCondLst>
                                            <p:cond delay="0"/>
                                          </p:stCondLst>
                                        </p:cTn>
                                        <p:tgtEl>
                                          <p:spTgt spid="17413"/>
                                        </p:tgtEl>
                                        <p:attrNameLst>
                                          <p:attrName>style.visibility</p:attrName>
                                        </p:attrNameLst>
                                      </p:cBhvr>
                                      <p:to>
                                        <p:strVal val="visible"/>
                                      </p:to>
                                    </p:set>
                                    <p:animEffect transition="in" filter="box(out)">
                                      <p:cBhvr>
                                        <p:cTn id="20" dur="500"/>
                                        <p:tgtEl>
                                          <p:spTgt spid="17413"/>
                                        </p:tgtEl>
                                      </p:cBhvr>
                                    </p:animEffect>
                                  </p:childTnLst>
                                </p:cTn>
                              </p:par>
                            </p:childTnLst>
                          </p:cTn>
                        </p:par>
                        <p:par>
                          <p:cTn id="21" fill="hold">
                            <p:stCondLst>
                              <p:cond delay="1500"/>
                            </p:stCondLst>
                            <p:childTnLst>
                              <p:par>
                                <p:cTn id="22" presetID="4" presetClass="entr" presetSubtype="32" fill="hold" grpId="0" nodeType="afterEffect">
                                  <p:stCondLst>
                                    <p:cond delay="0"/>
                                  </p:stCondLst>
                                  <p:childTnLst>
                                    <p:set>
                                      <p:cBhvr>
                                        <p:cTn id="23" dur="1" fill="hold">
                                          <p:stCondLst>
                                            <p:cond delay="0"/>
                                          </p:stCondLst>
                                        </p:cTn>
                                        <p:tgtEl>
                                          <p:spTgt spid="17414"/>
                                        </p:tgtEl>
                                        <p:attrNameLst>
                                          <p:attrName>style.visibility</p:attrName>
                                        </p:attrNameLst>
                                      </p:cBhvr>
                                      <p:to>
                                        <p:strVal val="visible"/>
                                      </p:to>
                                    </p:set>
                                    <p:animEffect transition="in" filter="box(out)">
                                      <p:cBhvr>
                                        <p:cTn id="24" dur="500"/>
                                        <p:tgtEl>
                                          <p:spTgt spid="17414"/>
                                        </p:tgtEl>
                                      </p:cBhvr>
                                    </p:animEffect>
                                  </p:childTnLst>
                                </p:cTn>
                              </p:par>
                            </p:childTnLst>
                          </p:cTn>
                        </p:par>
                        <p:par>
                          <p:cTn id="25" fill="hold">
                            <p:stCondLst>
                              <p:cond delay="2000"/>
                            </p:stCondLst>
                            <p:childTnLst>
                              <p:par>
                                <p:cTn id="26" presetID="4" presetClass="entr" presetSubtype="32" fill="hold" grpId="0" nodeType="afterEffect">
                                  <p:stCondLst>
                                    <p:cond delay="0"/>
                                  </p:stCondLst>
                                  <p:childTnLst>
                                    <p:set>
                                      <p:cBhvr>
                                        <p:cTn id="27" dur="1" fill="hold">
                                          <p:stCondLst>
                                            <p:cond delay="0"/>
                                          </p:stCondLst>
                                        </p:cTn>
                                        <p:tgtEl>
                                          <p:spTgt spid="17415"/>
                                        </p:tgtEl>
                                        <p:attrNameLst>
                                          <p:attrName>style.visibility</p:attrName>
                                        </p:attrNameLst>
                                      </p:cBhvr>
                                      <p:to>
                                        <p:strVal val="visible"/>
                                      </p:to>
                                    </p:set>
                                    <p:animEffect transition="in" filter="box(out)">
                                      <p:cBhvr>
                                        <p:cTn id="28" dur="500"/>
                                        <p:tgtEl>
                                          <p:spTgt spid="17415"/>
                                        </p:tgtEl>
                                      </p:cBhvr>
                                    </p:animEffect>
                                  </p:childTnLst>
                                </p:cTn>
                              </p:par>
                            </p:childTnLst>
                          </p:cTn>
                        </p:par>
                        <p:par>
                          <p:cTn id="29" fill="hold">
                            <p:stCondLst>
                              <p:cond delay="2500"/>
                            </p:stCondLst>
                            <p:childTnLst>
                              <p:par>
                                <p:cTn id="30" presetID="4" presetClass="entr" presetSubtype="32" fill="hold" grpId="0" nodeType="afterEffect">
                                  <p:stCondLst>
                                    <p:cond delay="0"/>
                                  </p:stCondLst>
                                  <p:childTnLst>
                                    <p:set>
                                      <p:cBhvr>
                                        <p:cTn id="31" dur="1" fill="hold">
                                          <p:stCondLst>
                                            <p:cond delay="0"/>
                                          </p:stCondLst>
                                        </p:cTn>
                                        <p:tgtEl>
                                          <p:spTgt spid="17416"/>
                                        </p:tgtEl>
                                        <p:attrNameLst>
                                          <p:attrName>style.visibility</p:attrName>
                                        </p:attrNameLst>
                                      </p:cBhvr>
                                      <p:to>
                                        <p:strVal val="visible"/>
                                      </p:to>
                                    </p:set>
                                    <p:animEffect transition="in" filter="box(out)">
                                      <p:cBhvr>
                                        <p:cTn id="32" dur="500"/>
                                        <p:tgtEl>
                                          <p:spTgt spid="17416"/>
                                        </p:tgtEl>
                                      </p:cBhvr>
                                    </p:animEffect>
                                  </p:childTnLst>
                                </p:cTn>
                              </p:par>
                            </p:childTnLst>
                          </p:cTn>
                        </p:par>
                        <p:par>
                          <p:cTn id="33" fill="hold">
                            <p:stCondLst>
                              <p:cond delay="3000"/>
                            </p:stCondLst>
                            <p:childTnLst>
                              <p:par>
                                <p:cTn id="34" presetID="4" presetClass="entr" presetSubtype="32" fill="hold" grpId="0" nodeType="afterEffect">
                                  <p:stCondLst>
                                    <p:cond delay="0"/>
                                  </p:stCondLst>
                                  <p:childTnLst>
                                    <p:set>
                                      <p:cBhvr>
                                        <p:cTn id="35" dur="1" fill="hold">
                                          <p:stCondLst>
                                            <p:cond delay="0"/>
                                          </p:stCondLst>
                                        </p:cTn>
                                        <p:tgtEl>
                                          <p:spTgt spid="17417"/>
                                        </p:tgtEl>
                                        <p:attrNameLst>
                                          <p:attrName>style.visibility</p:attrName>
                                        </p:attrNameLst>
                                      </p:cBhvr>
                                      <p:to>
                                        <p:strVal val="visible"/>
                                      </p:to>
                                    </p:set>
                                    <p:animEffect transition="in" filter="box(out)">
                                      <p:cBhvr>
                                        <p:cTn id="36" dur="500"/>
                                        <p:tgtEl>
                                          <p:spTgt spid="17417"/>
                                        </p:tgtEl>
                                      </p:cBhvr>
                                    </p:animEffect>
                                  </p:childTnLst>
                                </p:cTn>
                              </p:par>
                            </p:childTnLst>
                          </p:cTn>
                        </p:par>
                        <p:par>
                          <p:cTn id="37" fill="hold">
                            <p:stCondLst>
                              <p:cond delay="3500"/>
                            </p:stCondLst>
                            <p:childTnLst>
                              <p:par>
                                <p:cTn id="38" presetID="4" presetClass="entr" presetSubtype="32" fill="hold" grpId="0" nodeType="afterEffect">
                                  <p:stCondLst>
                                    <p:cond delay="0"/>
                                  </p:stCondLst>
                                  <p:childTnLst>
                                    <p:set>
                                      <p:cBhvr>
                                        <p:cTn id="39" dur="1" fill="hold">
                                          <p:stCondLst>
                                            <p:cond delay="0"/>
                                          </p:stCondLst>
                                        </p:cTn>
                                        <p:tgtEl>
                                          <p:spTgt spid="17419"/>
                                        </p:tgtEl>
                                        <p:attrNameLst>
                                          <p:attrName>style.visibility</p:attrName>
                                        </p:attrNameLst>
                                      </p:cBhvr>
                                      <p:to>
                                        <p:strVal val="visible"/>
                                      </p:to>
                                    </p:set>
                                    <p:animEffect transition="in" filter="box(out)">
                                      <p:cBhvr>
                                        <p:cTn id="40" dur="500"/>
                                        <p:tgtEl>
                                          <p:spTgt spid="17419"/>
                                        </p:tgtEl>
                                      </p:cBhvr>
                                    </p:animEffect>
                                  </p:childTnLst>
                                </p:cTn>
                              </p:par>
                            </p:childTnLst>
                          </p:cTn>
                        </p:par>
                        <p:par>
                          <p:cTn id="41" fill="hold">
                            <p:stCondLst>
                              <p:cond delay="4000"/>
                            </p:stCondLst>
                            <p:childTnLst>
                              <p:par>
                                <p:cTn id="42" presetID="4" presetClass="entr" presetSubtype="32" fill="hold" grpId="0" nodeType="afterEffect">
                                  <p:stCondLst>
                                    <p:cond delay="0"/>
                                  </p:stCondLst>
                                  <p:childTnLst>
                                    <p:set>
                                      <p:cBhvr>
                                        <p:cTn id="43" dur="1" fill="hold">
                                          <p:stCondLst>
                                            <p:cond delay="0"/>
                                          </p:stCondLst>
                                        </p:cTn>
                                        <p:tgtEl>
                                          <p:spTgt spid="17418"/>
                                        </p:tgtEl>
                                        <p:attrNameLst>
                                          <p:attrName>style.visibility</p:attrName>
                                        </p:attrNameLst>
                                      </p:cBhvr>
                                      <p:to>
                                        <p:strVal val="visible"/>
                                      </p:to>
                                    </p:set>
                                    <p:animEffect transition="in" filter="box(out)">
                                      <p:cBhvr>
                                        <p:cTn id="44" dur="500"/>
                                        <p:tgtEl>
                                          <p:spTgt spid="17418"/>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32" fill="hold" grpId="0" nodeType="clickEffect">
                                  <p:stCondLst>
                                    <p:cond delay="0"/>
                                  </p:stCondLst>
                                  <p:childTnLst>
                                    <p:set>
                                      <p:cBhvr>
                                        <p:cTn id="48" dur="1" fill="hold">
                                          <p:stCondLst>
                                            <p:cond delay="0"/>
                                          </p:stCondLst>
                                        </p:cTn>
                                        <p:tgtEl>
                                          <p:spTgt spid="17425"/>
                                        </p:tgtEl>
                                        <p:attrNameLst>
                                          <p:attrName>style.visibility</p:attrName>
                                        </p:attrNameLst>
                                      </p:cBhvr>
                                      <p:to>
                                        <p:strVal val="visible"/>
                                      </p:to>
                                    </p:set>
                                    <p:animEffect transition="in" filter="box(out)">
                                      <p:cBhvr>
                                        <p:cTn id="49" dur="500"/>
                                        <p:tgtEl>
                                          <p:spTgt spid="17425"/>
                                        </p:tgtEl>
                                      </p:cBhvr>
                                    </p:animEffect>
                                  </p:childTnLst>
                                </p:cTn>
                              </p:par>
                            </p:childTnLst>
                          </p:cTn>
                        </p:par>
                        <p:par>
                          <p:cTn id="50" fill="hold">
                            <p:stCondLst>
                              <p:cond delay="500"/>
                            </p:stCondLst>
                            <p:childTnLst>
                              <p:par>
                                <p:cTn id="51" presetID="4" presetClass="entr" presetSubtype="32" fill="hold" grpId="0" nodeType="afterEffect">
                                  <p:stCondLst>
                                    <p:cond delay="0"/>
                                  </p:stCondLst>
                                  <p:childTnLst>
                                    <p:set>
                                      <p:cBhvr>
                                        <p:cTn id="52" dur="1" fill="hold">
                                          <p:stCondLst>
                                            <p:cond delay="0"/>
                                          </p:stCondLst>
                                        </p:cTn>
                                        <p:tgtEl>
                                          <p:spTgt spid="17423"/>
                                        </p:tgtEl>
                                        <p:attrNameLst>
                                          <p:attrName>style.visibility</p:attrName>
                                        </p:attrNameLst>
                                      </p:cBhvr>
                                      <p:to>
                                        <p:strVal val="visible"/>
                                      </p:to>
                                    </p:set>
                                    <p:animEffect transition="in" filter="box(out)">
                                      <p:cBhvr>
                                        <p:cTn id="53" dur="500"/>
                                        <p:tgtEl>
                                          <p:spTgt spid="17423"/>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32" fill="hold" grpId="0" nodeType="clickEffect">
                                  <p:stCondLst>
                                    <p:cond delay="0"/>
                                  </p:stCondLst>
                                  <p:childTnLst>
                                    <p:set>
                                      <p:cBhvr>
                                        <p:cTn id="57" dur="1" fill="hold">
                                          <p:stCondLst>
                                            <p:cond delay="0"/>
                                          </p:stCondLst>
                                        </p:cTn>
                                        <p:tgtEl>
                                          <p:spTgt spid="17439"/>
                                        </p:tgtEl>
                                        <p:attrNameLst>
                                          <p:attrName>style.visibility</p:attrName>
                                        </p:attrNameLst>
                                      </p:cBhvr>
                                      <p:to>
                                        <p:strVal val="visible"/>
                                      </p:to>
                                    </p:set>
                                    <p:animEffect transition="in" filter="box(out)">
                                      <p:cBhvr>
                                        <p:cTn id="58" dur="500"/>
                                        <p:tgtEl>
                                          <p:spTgt spid="17439"/>
                                        </p:tgtEl>
                                      </p:cBhvr>
                                    </p:animEffect>
                                  </p:childTnLst>
                                </p:cTn>
                              </p:par>
                            </p:childTnLst>
                          </p:cTn>
                        </p:par>
                        <p:par>
                          <p:cTn id="59" fill="hold">
                            <p:stCondLst>
                              <p:cond delay="500"/>
                            </p:stCondLst>
                            <p:childTnLst>
                              <p:par>
                                <p:cTn id="60" presetID="4" presetClass="entr" presetSubtype="32" fill="hold" grpId="0" nodeType="afterEffect">
                                  <p:stCondLst>
                                    <p:cond delay="0"/>
                                  </p:stCondLst>
                                  <p:childTnLst>
                                    <p:set>
                                      <p:cBhvr>
                                        <p:cTn id="61" dur="1" fill="hold">
                                          <p:stCondLst>
                                            <p:cond delay="0"/>
                                          </p:stCondLst>
                                        </p:cTn>
                                        <p:tgtEl>
                                          <p:spTgt spid="17428"/>
                                        </p:tgtEl>
                                        <p:attrNameLst>
                                          <p:attrName>style.visibility</p:attrName>
                                        </p:attrNameLst>
                                      </p:cBhvr>
                                      <p:to>
                                        <p:strVal val="visible"/>
                                      </p:to>
                                    </p:set>
                                    <p:animEffect transition="in" filter="box(out)">
                                      <p:cBhvr>
                                        <p:cTn id="62" dur="500"/>
                                        <p:tgtEl>
                                          <p:spTgt spid="17428"/>
                                        </p:tgtEl>
                                      </p:cBhvr>
                                    </p:animEffect>
                                  </p:childTnLst>
                                </p:cTn>
                              </p:par>
                            </p:childTnLst>
                          </p:cTn>
                        </p:par>
                        <p:par>
                          <p:cTn id="63" fill="hold">
                            <p:stCondLst>
                              <p:cond delay="1000"/>
                            </p:stCondLst>
                            <p:childTnLst>
                              <p:par>
                                <p:cTn id="64" presetID="4" presetClass="entr" presetSubtype="32" fill="hold" grpId="0" nodeType="afterEffect">
                                  <p:stCondLst>
                                    <p:cond delay="0"/>
                                  </p:stCondLst>
                                  <p:childTnLst>
                                    <p:set>
                                      <p:cBhvr>
                                        <p:cTn id="65" dur="1" fill="hold">
                                          <p:stCondLst>
                                            <p:cond delay="0"/>
                                          </p:stCondLst>
                                        </p:cTn>
                                        <p:tgtEl>
                                          <p:spTgt spid="17438"/>
                                        </p:tgtEl>
                                        <p:attrNameLst>
                                          <p:attrName>style.visibility</p:attrName>
                                        </p:attrNameLst>
                                      </p:cBhvr>
                                      <p:to>
                                        <p:strVal val="visible"/>
                                      </p:to>
                                    </p:set>
                                    <p:animEffect transition="in" filter="box(out)">
                                      <p:cBhvr>
                                        <p:cTn id="66" dur="500"/>
                                        <p:tgtEl>
                                          <p:spTgt spid="17438"/>
                                        </p:tgtEl>
                                      </p:cBhvr>
                                    </p:animEffect>
                                  </p:childTnLst>
                                </p:cTn>
                              </p:par>
                            </p:childTnLst>
                          </p:cTn>
                        </p:par>
                        <p:par>
                          <p:cTn id="67" fill="hold">
                            <p:stCondLst>
                              <p:cond delay="1500"/>
                            </p:stCondLst>
                            <p:childTnLst>
                              <p:par>
                                <p:cTn id="68" presetID="4" presetClass="entr" presetSubtype="32" fill="hold" grpId="0" nodeType="afterEffect">
                                  <p:stCondLst>
                                    <p:cond delay="0"/>
                                  </p:stCondLst>
                                  <p:childTnLst>
                                    <p:set>
                                      <p:cBhvr>
                                        <p:cTn id="69" dur="1" fill="hold">
                                          <p:stCondLst>
                                            <p:cond delay="0"/>
                                          </p:stCondLst>
                                        </p:cTn>
                                        <p:tgtEl>
                                          <p:spTgt spid="17432"/>
                                        </p:tgtEl>
                                        <p:attrNameLst>
                                          <p:attrName>style.visibility</p:attrName>
                                        </p:attrNameLst>
                                      </p:cBhvr>
                                      <p:to>
                                        <p:strVal val="visible"/>
                                      </p:to>
                                    </p:set>
                                    <p:animEffect transition="in" filter="box(out)">
                                      <p:cBhvr>
                                        <p:cTn id="70" dur="500"/>
                                        <p:tgtEl>
                                          <p:spTgt spid="17432"/>
                                        </p:tgtEl>
                                      </p:cBhvr>
                                    </p:animEffect>
                                  </p:childTnLst>
                                </p:cTn>
                              </p:par>
                            </p:childTnLst>
                          </p:cTn>
                        </p:par>
                        <p:par>
                          <p:cTn id="71" fill="hold">
                            <p:stCondLst>
                              <p:cond delay="2000"/>
                            </p:stCondLst>
                            <p:childTnLst>
                              <p:par>
                                <p:cTn id="72" presetID="4" presetClass="entr" presetSubtype="32" fill="hold" grpId="0" nodeType="afterEffect">
                                  <p:stCondLst>
                                    <p:cond delay="0"/>
                                  </p:stCondLst>
                                  <p:childTnLst>
                                    <p:set>
                                      <p:cBhvr>
                                        <p:cTn id="73" dur="1" fill="hold">
                                          <p:stCondLst>
                                            <p:cond delay="0"/>
                                          </p:stCondLst>
                                        </p:cTn>
                                        <p:tgtEl>
                                          <p:spTgt spid="17437"/>
                                        </p:tgtEl>
                                        <p:attrNameLst>
                                          <p:attrName>style.visibility</p:attrName>
                                        </p:attrNameLst>
                                      </p:cBhvr>
                                      <p:to>
                                        <p:strVal val="visible"/>
                                      </p:to>
                                    </p:set>
                                    <p:animEffect transition="in" filter="box(out)">
                                      <p:cBhvr>
                                        <p:cTn id="74" dur="500"/>
                                        <p:tgtEl>
                                          <p:spTgt spid="17437"/>
                                        </p:tgtEl>
                                      </p:cBhvr>
                                    </p:animEffect>
                                  </p:childTnLst>
                                </p:cTn>
                              </p:par>
                            </p:childTnLst>
                          </p:cTn>
                        </p:par>
                        <p:par>
                          <p:cTn id="75" fill="hold">
                            <p:stCondLst>
                              <p:cond delay="2500"/>
                            </p:stCondLst>
                            <p:childTnLst>
                              <p:par>
                                <p:cTn id="76" presetID="4" presetClass="entr" presetSubtype="32" fill="hold" grpId="0" nodeType="afterEffect">
                                  <p:stCondLst>
                                    <p:cond delay="0"/>
                                  </p:stCondLst>
                                  <p:childTnLst>
                                    <p:set>
                                      <p:cBhvr>
                                        <p:cTn id="77" dur="1" fill="hold">
                                          <p:stCondLst>
                                            <p:cond delay="0"/>
                                          </p:stCondLst>
                                        </p:cTn>
                                        <p:tgtEl>
                                          <p:spTgt spid="17433"/>
                                        </p:tgtEl>
                                        <p:attrNameLst>
                                          <p:attrName>style.visibility</p:attrName>
                                        </p:attrNameLst>
                                      </p:cBhvr>
                                      <p:to>
                                        <p:strVal val="visible"/>
                                      </p:to>
                                    </p:set>
                                    <p:animEffect transition="in" filter="box(out)">
                                      <p:cBhvr>
                                        <p:cTn id="78" dur="500"/>
                                        <p:tgtEl>
                                          <p:spTgt spid="17433"/>
                                        </p:tgtEl>
                                      </p:cBhvr>
                                    </p:animEffect>
                                  </p:childTnLst>
                                </p:cTn>
                              </p:par>
                            </p:childTnLst>
                          </p:cTn>
                        </p:par>
                      </p:childTnLst>
                    </p:cTn>
                  </p:par>
                  <p:par>
                    <p:cTn id="79" fill="hold">
                      <p:stCondLst>
                        <p:cond delay="indefinite"/>
                      </p:stCondLst>
                      <p:childTnLst>
                        <p:par>
                          <p:cTn id="80" fill="hold">
                            <p:stCondLst>
                              <p:cond delay="0"/>
                            </p:stCondLst>
                            <p:childTnLst>
                              <p:par>
                                <p:cTn id="81" presetID="4" presetClass="entr" presetSubtype="32" fill="hold" grpId="0" nodeType="clickEffect">
                                  <p:stCondLst>
                                    <p:cond delay="0"/>
                                  </p:stCondLst>
                                  <p:childTnLst>
                                    <p:set>
                                      <p:cBhvr>
                                        <p:cTn id="82" dur="1" fill="hold">
                                          <p:stCondLst>
                                            <p:cond delay="0"/>
                                          </p:stCondLst>
                                        </p:cTn>
                                        <p:tgtEl>
                                          <p:spTgt spid="17444"/>
                                        </p:tgtEl>
                                        <p:attrNameLst>
                                          <p:attrName>style.visibility</p:attrName>
                                        </p:attrNameLst>
                                      </p:cBhvr>
                                      <p:to>
                                        <p:strVal val="visible"/>
                                      </p:to>
                                    </p:set>
                                    <p:animEffect transition="in" filter="box(out)">
                                      <p:cBhvr>
                                        <p:cTn id="83" dur="500"/>
                                        <p:tgtEl>
                                          <p:spTgt spid="17444"/>
                                        </p:tgtEl>
                                      </p:cBhvr>
                                    </p:animEffect>
                                  </p:childTnLst>
                                </p:cTn>
                              </p:par>
                            </p:childTnLst>
                          </p:cTn>
                        </p:par>
                        <p:par>
                          <p:cTn id="84" fill="hold">
                            <p:stCondLst>
                              <p:cond delay="500"/>
                            </p:stCondLst>
                            <p:childTnLst>
                              <p:par>
                                <p:cTn id="85" presetID="4" presetClass="entr" presetSubtype="32" fill="hold" grpId="0" nodeType="afterEffect">
                                  <p:stCondLst>
                                    <p:cond delay="0"/>
                                  </p:stCondLst>
                                  <p:childTnLst>
                                    <p:set>
                                      <p:cBhvr>
                                        <p:cTn id="86" dur="1" fill="hold">
                                          <p:stCondLst>
                                            <p:cond delay="0"/>
                                          </p:stCondLst>
                                        </p:cTn>
                                        <p:tgtEl>
                                          <p:spTgt spid="17443"/>
                                        </p:tgtEl>
                                        <p:attrNameLst>
                                          <p:attrName>style.visibility</p:attrName>
                                        </p:attrNameLst>
                                      </p:cBhvr>
                                      <p:to>
                                        <p:strVal val="visible"/>
                                      </p:to>
                                    </p:set>
                                    <p:animEffect transition="in" filter="box(out)">
                                      <p:cBhvr>
                                        <p:cTn id="87" dur="500"/>
                                        <p:tgtEl>
                                          <p:spTgt spid="17443"/>
                                        </p:tgtEl>
                                      </p:cBhvr>
                                    </p:animEffect>
                                  </p:childTnLst>
                                </p:cTn>
                              </p:par>
                            </p:childTnLst>
                          </p:cTn>
                        </p:par>
                        <p:par>
                          <p:cTn id="88" fill="hold">
                            <p:stCondLst>
                              <p:cond delay="1000"/>
                            </p:stCondLst>
                            <p:childTnLst>
                              <p:par>
                                <p:cTn id="89" presetID="4" presetClass="entr" presetSubtype="32" fill="hold" grpId="0" nodeType="afterEffect">
                                  <p:stCondLst>
                                    <p:cond delay="0"/>
                                  </p:stCondLst>
                                  <p:childTnLst>
                                    <p:set>
                                      <p:cBhvr>
                                        <p:cTn id="90" dur="1" fill="hold">
                                          <p:stCondLst>
                                            <p:cond delay="0"/>
                                          </p:stCondLst>
                                        </p:cTn>
                                        <p:tgtEl>
                                          <p:spTgt spid="17440"/>
                                        </p:tgtEl>
                                        <p:attrNameLst>
                                          <p:attrName>style.visibility</p:attrName>
                                        </p:attrNameLst>
                                      </p:cBhvr>
                                      <p:to>
                                        <p:strVal val="visible"/>
                                      </p:to>
                                    </p:set>
                                    <p:animEffect transition="in" filter="box(out)">
                                      <p:cBhvr>
                                        <p:cTn id="91" dur="500"/>
                                        <p:tgtEl>
                                          <p:spTgt spid="17440"/>
                                        </p:tgtEl>
                                      </p:cBhvr>
                                    </p:animEffect>
                                  </p:childTnLst>
                                </p:cTn>
                              </p:par>
                            </p:childTnLst>
                          </p:cTn>
                        </p:par>
                        <p:par>
                          <p:cTn id="92" fill="hold">
                            <p:stCondLst>
                              <p:cond delay="1500"/>
                            </p:stCondLst>
                            <p:childTnLst>
                              <p:par>
                                <p:cTn id="93" presetID="4" presetClass="entr" presetSubtype="32" fill="hold" grpId="0" nodeType="afterEffect">
                                  <p:stCondLst>
                                    <p:cond delay="0"/>
                                  </p:stCondLst>
                                  <p:childTnLst>
                                    <p:set>
                                      <p:cBhvr>
                                        <p:cTn id="94" dur="1" fill="hold">
                                          <p:stCondLst>
                                            <p:cond delay="0"/>
                                          </p:stCondLst>
                                        </p:cTn>
                                        <p:tgtEl>
                                          <p:spTgt spid="17441"/>
                                        </p:tgtEl>
                                        <p:attrNameLst>
                                          <p:attrName>style.visibility</p:attrName>
                                        </p:attrNameLst>
                                      </p:cBhvr>
                                      <p:to>
                                        <p:strVal val="visible"/>
                                      </p:to>
                                    </p:set>
                                    <p:animEffect transition="in" filter="box(out)">
                                      <p:cBhvr>
                                        <p:cTn id="95" dur="500"/>
                                        <p:tgtEl>
                                          <p:spTgt spid="17441"/>
                                        </p:tgtEl>
                                      </p:cBhvr>
                                    </p:animEffect>
                                  </p:childTnLst>
                                </p:cTn>
                              </p:par>
                            </p:childTnLst>
                          </p:cTn>
                        </p:par>
                        <p:par>
                          <p:cTn id="96" fill="hold">
                            <p:stCondLst>
                              <p:cond delay="2000"/>
                            </p:stCondLst>
                            <p:childTnLst>
                              <p:par>
                                <p:cTn id="97" presetID="4" presetClass="entr" presetSubtype="32" fill="hold" grpId="0" nodeType="afterEffect">
                                  <p:stCondLst>
                                    <p:cond delay="0"/>
                                  </p:stCondLst>
                                  <p:childTnLst>
                                    <p:set>
                                      <p:cBhvr>
                                        <p:cTn id="98" dur="1" fill="hold">
                                          <p:stCondLst>
                                            <p:cond delay="0"/>
                                          </p:stCondLst>
                                        </p:cTn>
                                        <p:tgtEl>
                                          <p:spTgt spid="17448"/>
                                        </p:tgtEl>
                                        <p:attrNameLst>
                                          <p:attrName>style.visibility</p:attrName>
                                        </p:attrNameLst>
                                      </p:cBhvr>
                                      <p:to>
                                        <p:strVal val="visible"/>
                                      </p:to>
                                    </p:set>
                                    <p:animEffect transition="in" filter="box(out)">
                                      <p:cBhvr>
                                        <p:cTn id="99" dur="500"/>
                                        <p:tgtEl>
                                          <p:spTgt spid="17448"/>
                                        </p:tgtEl>
                                      </p:cBhvr>
                                    </p:animEffect>
                                  </p:childTnLst>
                                  <p:subTnLst>
                                    <p:audio>
                                      <p:cMediaNode>
                                        <p:cTn display="0" masterRel="sameClick">
                                          <p:stCondLst>
                                            <p:cond evt="begin" delay="0">
                                              <p:tn val="97"/>
                                            </p:cond>
                                          </p:stCondLst>
                                          <p:endCondLst>
                                            <p:cond evt="onStopAudio" delay="0">
                                              <p:tgtEl>
                                                <p:sldTgt/>
                                              </p:tgtEl>
                                            </p:cond>
                                          </p:endCondLst>
                                        </p:cTn>
                                        <p:tgtEl>
                                          <p:sndTgt r:embed="rId3" name="camera.wav" builtIn="1"/>
                                        </p:tgtEl>
                                      </p:cMediaNode>
                                    </p:audio>
                                  </p:subTnLst>
                                </p:cTn>
                              </p:par>
                            </p:childTnLst>
                          </p:cTn>
                        </p:par>
                      </p:childTnLst>
                    </p:cTn>
                  </p:par>
                  <p:par>
                    <p:cTn id="100" fill="hold">
                      <p:stCondLst>
                        <p:cond delay="indefinite"/>
                      </p:stCondLst>
                      <p:childTnLst>
                        <p:par>
                          <p:cTn id="101" fill="hold">
                            <p:stCondLst>
                              <p:cond delay="0"/>
                            </p:stCondLst>
                            <p:childTnLst>
                              <p:par>
                                <p:cTn id="102" presetID="4" presetClass="entr" presetSubtype="32" fill="hold" grpId="0" nodeType="clickEffect">
                                  <p:stCondLst>
                                    <p:cond delay="0"/>
                                  </p:stCondLst>
                                  <p:childTnLst>
                                    <p:set>
                                      <p:cBhvr>
                                        <p:cTn id="103" dur="1" fill="hold">
                                          <p:stCondLst>
                                            <p:cond delay="0"/>
                                          </p:stCondLst>
                                        </p:cTn>
                                        <p:tgtEl>
                                          <p:spTgt spid="17426"/>
                                        </p:tgtEl>
                                        <p:attrNameLst>
                                          <p:attrName>style.visibility</p:attrName>
                                        </p:attrNameLst>
                                      </p:cBhvr>
                                      <p:to>
                                        <p:strVal val="visible"/>
                                      </p:to>
                                    </p:set>
                                    <p:animEffect transition="in" filter="box(out)">
                                      <p:cBhvr>
                                        <p:cTn id="104" dur="500"/>
                                        <p:tgtEl>
                                          <p:spTgt spid="17426"/>
                                        </p:tgtEl>
                                      </p:cBhvr>
                                    </p:animEffect>
                                  </p:childTnLst>
                                </p:cTn>
                              </p:par>
                            </p:childTnLst>
                          </p:cTn>
                        </p:par>
                        <p:par>
                          <p:cTn id="105" fill="hold">
                            <p:stCondLst>
                              <p:cond delay="500"/>
                            </p:stCondLst>
                            <p:childTnLst>
                              <p:par>
                                <p:cTn id="106" presetID="4" presetClass="entr" presetSubtype="32" fill="hold" grpId="0" nodeType="afterEffect">
                                  <p:stCondLst>
                                    <p:cond delay="0"/>
                                  </p:stCondLst>
                                  <p:childTnLst>
                                    <p:set>
                                      <p:cBhvr>
                                        <p:cTn id="107" dur="1" fill="hold">
                                          <p:stCondLst>
                                            <p:cond delay="0"/>
                                          </p:stCondLst>
                                        </p:cTn>
                                        <p:tgtEl>
                                          <p:spTgt spid="17424"/>
                                        </p:tgtEl>
                                        <p:attrNameLst>
                                          <p:attrName>style.visibility</p:attrName>
                                        </p:attrNameLst>
                                      </p:cBhvr>
                                      <p:to>
                                        <p:strVal val="visible"/>
                                      </p:to>
                                    </p:set>
                                    <p:animEffect transition="in" filter="box(out)">
                                      <p:cBhvr>
                                        <p:cTn id="108" dur="500"/>
                                        <p:tgtEl>
                                          <p:spTgt spid="17424"/>
                                        </p:tgtEl>
                                      </p:cBhvr>
                                    </p:animEffect>
                                  </p:childTnLst>
                                </p:cTn>
                              </p:par>
                            </p:childTnLst>
                          </p:cTn>
                        </p:par>
                      </p:childTnLst>
                    </p:cTn>
                  </p:par>
                  <p:par>
                    <p:cTn id="109" fill="hold">
                      <p:stCondLst>
                        <p:cond delay="indefinite"/>
                      </p:stCondLst>
                      <p:childTnLst>
                        <p:par>
                          <p:cTn id="110" fill="hold">
                            <p:stCondLst>
                              <p:cond delay="0"/>
                            </p:stCondLst>
                            <p:childTnLst>
                              <p:par>
                                <p:cTn id="111" presetID="4" presetClass="entr" presetSubtype="32" fill="hold" grpId="0" nodeType="clickEffect">
                                  <p:stCondLst>
                                    <p:cond delay="0"/>
                                  </p:stCondLst>
                                  <p:childTnLst>
                                    <p:set>
                                      <p:cBhvr>
                                        <p:cTn id="112" dur="1" fill="hold">
                                          <p:stCondLst>
                                            <p:cond delay="0"/>
                                          </p:stCondLst>
                                        </p:cTn>
                                        <p:tgtEl>
                                          <p:spTgt spid="17451"/>
                                        </p:tgtEl>
                                        <p:attrNameLst>
                                          <p:attrName>style.visibility</p:attrName>
                                        </p:attrNameLst>
                                      </p:cBhvr>
                                      <p:to>
                                        <p:strVal val="visible"/>
                                      </p:to>
                                    </p:set>
                                    <p:animEffect transition="in" filter="box(out)">
                                      <p:cBhvr>
                                        <p:cTn id="113" dur="500"/>
                                        <p:tgtEl>
                                          <p:spTgt spid="17451"/>
                                        </p:tgtEl>
                                      </p:cBhvr>
                                    </p:animEffect>
                                  </p:childTnLst>
                                </p:cTn>
                              </p:par>
                            </p:childTnLst>
                          </p:cTn>
                        </p:par>
                        <p:par>
                          <p:cTn id="114" fill="hold">
                            <p:stCondLst>
                              <p:cond delay="500"/>
                            </p:stCondLst>
                            <p:childTnLst>
                              <p:par>
                                <p:cTn id="115" presetID="4" presetClass="entr" presetSubtype="32" fill="hold" grpId="0" nodeType="afterEffect">
                                  <p:stCondLst>
                                    <p:cond delay="1000"/>
                                  </p:stCondLst>
                                  <p:childTnLst>
                                    <p:set>
                                      <p:cBhvr>
                                        <p:cTn id="116" dur="1" fill="hold">
                                          <p:stCondLst>
                                            <p:cond delay="0"/>
                                          </p:stCondLst>
                                        </p:cTn>
                                        <p:tgtEl>
                                          <p:spTgt spid="17450"/>
                                        </p:tgtEl>
                                        <p:attrNameLst>
                                          <p:attrName>style.visibility</p:attrName>
                                        </p:attrNameLst>
                                      </p:cBhvr>
                                      <p:to>
                                        <p:strVal val="visible"/>
                                      </p:to>
                                    </p:set>
                                    <p:animEffect transition="in" filter="box(out)">
                                      <p:cBhvr>
                                        <p:cTn id="117" dur="500"/>
                                        <p:tgtEl>
                                          <p:spTgt spid="17450"/>
                                        </p:tgtEl>
                                      </p:cBhvr>
                                    </p:animEffect>
                                  </p:childTnLst>
                                </p:cTn>
                              </p:par>
                            </p:childTnLst>
                          </p:cTn>
                        </p:par>
                        <p:par>
                          <p:cTn id="118" fill="hold">
                            <p:stCondLst>
                              <p:cond delay="2000"/>
                            </p:stCondLst>
                            <p:childTnLst>
                              <p:par>
                                <p:cTn id="119" presetID="4" presetClass="entr" presetSubtype="32" fill="hold" grpId="0" nodeType="afterEffect">
                                  <p:stCondLst>
                                    <p:cond delay="1000"/>
                                  </p:stCondLst>
                                  <p:childTnLst>
                                    <p:set>
                                      <p:cBhvr>
                                        <p:cTn id="120" dur="1" fill="hold">
                                          <p:stCondLst>
                                            <p:cond delay="0"/>
                                          </p:stCondLst>
                                        </p:cTn>
                                        <p:tgtEl>
                                          <p:spTgt spid="17452"/>
                                        </p:tgtEl>
                                        <p:attrNameLst>
                                          <p:attrName>style.visibility</p:attrName>
                                        </p:attrNameLst>
                                      </p:cBhvr>
                                      <p:to>
                                        <p:strVal val="visible"/>
                                      </p:to>
                                    </p:set>
                                    <p:animEffect transition="in" filter="box(out)">
                                      <p:cBhvr>
                                        <p:cTn id="121" dur="500"/>
                                        <p:tgtEl>
                                          <p:spTgt spid="17452"/>
                                        </p:tgtEl>
                                      </p:cBhvr>
                                    </p:animEffect>
                                  </p:childTnLst>
                                </p:cTn>
                              </p:par>
                            </p:childTnLst>
                          </p:cTn>
                        </p:par>
                        <p:par>
                          <p:cTn id="122" fill="hold">
                            <p:stCondLst>
                              <p:cond delay="3500"/>
                            </p:stCondLst>
                            <p:childTnLst>
                              <p:par>
                                <p:cTn id="123" presetID="4" presetClass="entr" presetSubtype="32" fill="hold" grpId="0" nodeType="afterEffect">
                                  <p:stCondLst>
                                    <p:cond delay="1000"/>
                                  </p:stCondLst>
                                  <p:childTnLst>
                                    <p:set>
                                      <p:cBhvr>
                                        <p:cTn id="124" dur="1" fill="hold">
                                          <p:stCondLst>
                                            <p:cond delay="0"/>
                                          </p:stCondLst>
                                        </p:cTn>
                                        <p:tgtEl>
                                          <p:spTgt spid="17449"/>
                                        </p:tgtEl>
                                        <p:attrNameLst>
                                          <p:attrName>style.visibility</p:attrName>
                                        </p:attrNameLst>
                                      </p:cBhvr>
                                      <p:to>
                                        <p:strVal val="visible"/>
                                      </p:to>
                                    </p:set>
                                    <p:animEffect transition="in" filter="box(out)">
                                      <p:cBhvr>
                                        <p:cTn id="125" dur="500"/>
                                        <p:tgtEl>
                                          <p:spTgt spid="17449"/>
                                        </p:tgtEl>
                                      </p:cBhvr>
                                    </p:animEffect>
                                  </p:childTnLst>
                                </p:cTn>
                              </p:par>
                            </p:childTnLst>
                          </p:cTn>
                        </p:par>
                        <p:par>
                          <p:cTn id="126" fill="hold">
                            <p:stCondLst>
                              <p:cond delay="5000"/>
                            </p:stCondLst>
                            <p:childTnLst>
                              <p:par>
                                <p:cTn id="127" presetID="4" presetClass="entr" presetSubtype="32" fill="hold" grpId="0" nodeType="afterEffect">
                                  <p:stCondLst>
                                    <p:cond delay="0"/>
                                  </p:stCondLst>
                                  <p:childTnLst>
                                    <p:set>
                                      <p:cBhvr>
                                        <p:cTn id="128" dur="1" fill="hold">
                                          <p:stCondLst>
                                            <p:cond delay="0"/>
                                          </p:stCondLst>
                                        </p:cTn>
                                        <p:tgtEl>
                                          <p:spTgt spid="17434"/>
                                        </p:tgtEl>
                                        <p:attrNameLst>
                                          <p:attrName>style.visibility</p:attrName>
                                        </p:attrNameLst>
                                      </p:cBhvr>
                                      <p:to>
                                        <p:strVal val="visible"/>
                                      </p:to>
                                    </p:set>
                                    <p:animEffect transition="in" filter="box(out)">
                                      <p:cBhvr>
                                        <p:cTn id="129" dur="500"/>
                                        <p:tgtEl>
                                          <p:spTgt spid="17434"/>
                                        </p:tgtEl>
                                      </p:cBhvr>
                                    </p:animEffect>
                                  </p:childTnLst>
                                </p:cTn>
                              </p:par>
                            </p:childTnLst>
                          </p:cTn>
                        </p:par>
                        <p:par>
                          <p:cTn id="130" fill="hold">
                            <p:stCondLst>
                              <p:cond delay="5500"/>
                            </p:stCondLst>
                            <p:childTnLst>
                              <p:par>
                                <p:cTn id="131" presetID="4" presetClass="entr" presetSubtype="32" fill="hold" grpId="0" nodeType="afterEffect">
                                  <p:stCondLst>
                                    <p:cond delay="0"/>
                                  </p:stCondLst>
                                  <p:childTnLst>
                                    <p:set>
                                      <p:cBhvr>
                                        <p:cTn id="132" dur="1" fill="hold">
                                          <p:stCondLst>
                                            <p:cond delay="0"/>
                                          </p:stCondLst>
                                        </p:cTn>
                                        <p:tgtEl>
                                          <p:spTgt spid="17427"/>
                                        </p:tgtEl>
                                        <p:attrNameLst>
                                          <p:attrName>style.visibility</p:attrName>
                                        </p:attrNameLst>
                                      </p:cBhvr>
                                      <p:to>
                                        <p:strVal val="visible"/>
                                      </p:to>
                                    </p:set>
                                    <p:animEffect transition="in" filter="box(out)">
                                      <p:cBhvr>
                                        <p:cTn id="133" dur="500"/>
                                        <p:tgtEl>
                                          <p:spTgt spid="17427"/>
                                        </p:tgtEl>
                                      </p:cBhvr>
                                    </p:animEffect>
                                  </p:childTnLst>
                                </p:cTn>
                              </p:par>
                            </p:childTnLst>
                          </p:cTn>
                        </p:par>
                        <p:par>
                          <p:cTn id="134" fill="hold">
                            <p:stCondLst>
                              <p:cond delay="6000"/>
                            </p:stCondLst>
                            <p:childTnLst>
                              <p:par>
                                <p:cTn id="135" presetID="4" presetClass="entr" presetSubtype="32" fill="hold" grpId="0" nodeType="afterEffect">
                                  <p:stCondLst>
                                    <p:cond delay="0"/>
                                  </p:stCondLst>
                                  <p:childTnLst>
                                    <p:set>
                                      <p:cBhvr>
                                        <p:cTn id="136" dur="1" fill="hold">
                                          <p:stCondLst>
                                            <p:cond delay="0"/>
                                          </p:stCondLst>
                                        </p:cTn>
                                        <p:tgtEl>
                                          <p:spTgt spid="17435"/>
                                        </p:tgtEl>
                                        <p:attrNameLst>
                                          <p:attrName>style.visibility</p:attrName>
                                        </p:attrNameLst>
                                      </p:cBhvr>
                                      <p:to>
                                        <p:strVal val="visible"/>
                                      </p:to>
                                    </p:set>
                                    <p:animEffect transition="in" filter="box(out)">
                                      <p:cBhvr>
                                        <p:cTn id="137" dur="500"/>
                                        <p:tgtEl>
                                          <p:spTgt spid="17435"/>
                                        </p:tgtEl>
                                      </p:cBhvr>
                                    </p:animEffect>
                                  </p:childTnLst>
                                </p:cTn>
                              </p:par>
                            </p:childTnLst>
                          </p:cTn>
                        </p:par>
                        <p:par>
                          <p:cTn id="138" fill="hold">
                            <p:stCondLst>
                              <p:cond delay="6500"/>
                            </p:stCondLst>
                            <p:childTnLst>
                              <p:par>
                                <p:cTn id="139" presetID="4" presetClass="entr" presetSubtype="32" fill="hold" grpId="0" nodeType="afterEffect">
                                  <p:stCondLst>
                                    <p:cond delay="0"/>
                                  </p:stCondLst>
                                  <p:childTnLst>
                                    <p:set>
                                      <p:cBhvr>
                                        <p:cTn id="140" dur="1" fill="hold">
                                          <p:stCondLst>
                                            <p:cond delay="0"/>
                                          </p:stCondLst>
                                        </p:cTn>
                                        <p:tgtEl>
                                          <p:spTgt spid="17431"/>
                                        </p:tgtEl>
                                        <p:attrNameLst>
                                          <p:attrName>style.visibility</p:attrName>
                                        </p:attrNameLst>
                                      </p:cBhvr>
                                      <p:to>
                                        <p:strVal val="visible"/>
                                      </p:to>
                                    </p:set>
                                    <p:animEffect transition="in" filter="box(out)">
                                      <p:cBhvr>
                                        <p:cTn id="141" dur="500"/>
                                        <p:tgtEl>
                                          <p:spTgt spid="17431"/>
                                        </p:tgtEl>
                                      </p:cBhvr>
                                    </p:animEffect>
                                  </p:childTnLst>
                                </p:cTn>
                              </p:par>
                            </p:childTnLst>
                          </p:cTn>
                        </p:par>
                        <p:par>
                          <p:cTn id="142" fill="hold">
                            <p:stCondLst>
                              <p:cond delay="7000"/>
                            </p:stCondLst>
                            <p:childTnLst>
                              <p:par>
                                <p:cTn id="143" presetID="4" presetClass="entr" presetSubtype="32" fill="hold" grpId="0" nodeType="afterEffect">
                                  <p:stCondLst>
                                    <p:cond delay="0"/>
                                  </p:stCondLst>
                                  <p:childTnLst>
                                    <p:set>
                                      <p:cBhvr>
                                        <p:cTn id="144" dur="1" fill="hold">
                                          <p:stCondLst>
                                            <p:cond delay="0"/>
                                          </p:stCondLst>
                                        </p:cTn>
                                        <p:tgtEl>
                                          <p:spTgt spid="17436"/>
                                        </p:tgtEl>
                                        <p:attrNameLst>
                                          <p:attrName>style.visibility</p:attrName>
                                        </p:attrNameLst>
                                      </p:cBhvr>
                                      <p:to>
                                        <p:strVal val="visible"/>
                                      </p:to>
                                    </p:set>
                                    <p:animEffect transition="in" filter="box(out)">
                                      <p:cBhvr>
                                        <p:cTn id="145" dur="500"/>
                                        <p:tgtEl>
                                          <p:spTgt spid="17436"/>
                                        </p:tgtEl>
                                      </p:cBhvr>
                                    </p:animEffect>
                                  </p:childTnLst>
                                </p:cTn>
                              </p:par>
                            </p:childTnLst>
                          </p:cTn>
                        </p:par>
                        <p:par>
                          <p:cTn id="146" fill="hold">
                            <p:stCondLst>
                              <p:cond delay="7500"/>
                            </p:stCondLst>
                            <p:childTnLst>
                              <p:par>
                                <p:cTn id="147" presetID="4" presetClass="entr" presetSubtype="32" fill="hold" grpId="0" nodeType="afterEffect">
                                  <p:stCondLst>
                                    <p:cond delay="0"/>
                                  </p:stCondLst>
                                  <p:childTnLst>
                                    <p:set>
                                      <p:cBhvr>
                                        <p:cTn id="148" dur="1" fill="hold">
                                          <p:stCondLst>
                                            <p:cond delay="0"/>
                                          </p:stCondLst>
                                        </p:cTn>
                                        <p:tgtEl>
                                          <p:spTgt spid="17430"/>
                                        </p:tgtEl>
                                        <p:attrNameLst>
                                          <p:attrName>style.visibility</p:attrName>
                                        </p:attrNameLst>
                                      </p:cBhvr>
                                      <p:to>
                                        <p:strVal val="visible"/>
                                      </p:to>
                                    </p:set>
                                    <p:animEffect transition="in" filter="box(out)">
                                      <p:cBhvr>
                                        <p:cTn id="149" dur="500"/>
                                        <p:tgtEl>
                                          <p:spTgt spid="17430"/>
                                        </p:tgtEl>
                                      </p:cBhvr>
                                    </p:animEffect>
                                  </p:childTnLst>
                                </p:cTn>
                              </p:par>
                            </p:childTnLst>
                          </p:cTn>
                        </p:par>
                        <p:par>
                          <p:cTn id="150" fill="hold">
                            <p:stCondLst>
                              <p:cond delay="8000"/>
                            </p:stCondLst>
                            <p:childTnLst>
                              <p:par>
                                <p:cTn id="151" presetID="4" presetClass="entr" presetSubtype="32" fill="hold" grpId="0" nodeType="afterEffect">
                                  <p:stCondLst>
                                    <p:cond delay="0"/>
                                  </p:stCondLst>
                                  <p:childTnLst>
                                    <p:set>
                                      <p:cBhvr>
                                        <p:cTn id="152" dur="1" fill="hold">
                                          <p:stCondLst>
                                            <p:cond delay="0"/>
                                          </p:stCondLst>
                                        </p:cTn>
                                        <p:tgtEl>
                                          <p:spTgt spid="17455"/>
                                        </p:tgtEl>
                                        <p:attrNameLst>
                                          <p:attrName>style.visibility</p:attrName>
                                        </p:attrNameLst>
                                      </p:cBhvr>
                                      <p:to>
                                        <p:strVal val="visible"/>
                                      </p:to>
                                    </p:set>
                                    <p:animEffect transition="in" filter="box(out)">
                                      <p:cBhvr>
                                        <p:cTn id="153" dur="500"/>
                                        <p:tgtEl>
                                          <p:spTgt spid="17455"/>
                                        </p:tgtEl>
                                      </p:cBhvr>
                                    </p:animEffect>
                                  </p:childTnLst>
                                </p:cTn>
                              </p:par>
                            </p:childTnLst>
                          </p:cTn>
                        </p:par>
                        <p:par>
                          <p:cTn id="154" fill="hold">
                            <p:stCondLst>
                              <p:cond delay="8500"/>
                            </p:stCondLst>
                            <p:childTnLst>
                              <p:par>
                                <p:cTn id="155" presetID="4" presetClass="entr" presetSubtype="32" fill="hold" grpId="0" nodeType="afterEffect">
                                  <p:stCondLst>
                                    <p:cond delay="0"/>
                                  </p:stCondLst>
                                  <p:childTnLst>
                                    <p:set>
                                      <p:cBhvr>
                                        <p:cTn id="156" dur="1" fill="hold">
                                          <p:stCondLst>
                                            <p:cond delay="0"/>
                                          </p:stCondLst>
                                        </p:cTn>
                                        <p:tgtEl>
                                          <p:spTgt spid="17429"/>
                                        </p:tgtEl>
                                        <p:attrNameLst>
                                          <p:attrName>style.visibility</p:attrName>
                                        </p:attrNameLst>
                                      </p:cBhvr>
                                      <p:to>
                                        <p:strVal val="visible"/>
                                      </p:to>
                                    </p:set>
                                    <p:animEffect transition="in" filter="box(out)">
                                      <p:cBhvr>
                                        <p:cTn id="157" dur="500"/>
                                        <p:tgtEl>
                                          <p:spTgt spid="17429"/>
                                        </p:tgtEl>
                                      </p:cBhvr>
                                    </p:animEffect>
                                  </p:childTnLst>
                                </p:cTn>
                              </p:par>
                            </p:childTnLst>
                          </p:cTn>
                        </p:par>
                      </p:childTnLst>
                    </p:cTn>
                  </p:par>
                  <p:par>
                    <p:cTn id="158" fill="hold">
                      <p:stCondLst>
                        <p:cond delay="indefinite"/>
                      </p:stCondLst>
                      <p:childTnLst>
                        <p:par>
                          <p:cTn id="159" fill="hold">
                            <p:stCondLst>
                              <p:cond delay="0"/>
                            </p:stCondLst>
                            <p:childTnLst>
                              <p:par>
                                <p:cTn id="160" presetID="4" presetClass="entr" presetSubtype="32" fill="hold" grpId="0" nodeType="clickEffect">
                                  <p:stCondLst>
                                    <p:cond delay="0"/>
                                  </p:stCondLst>
                                  <p:childTnLst>
                                    <p:set>
                                      <p:cBhvr>
                                        <p:cTn id="161" dur="1" fill="hold">
                                          <p:stCondLst>
                                            <p:cond delay="0"/>
                                          </p:stCondLst>
                                        </p:cTn>
                                        <p:tgtEl>
                                          <p:spTgt spid="17445"/>
                                        </p:tgtEl>
                                        <p:attrNameLst>
                                          <p:attrName>style.visibility</p:attrName>
                                        </p:attrNameLst>
                                      </p:cBhvr>
                                      <p:to>
                                        <p:strVal val="visible"/>
                                      </p:to>
                                    </p:set>
                                    <p:animEffect transition="in" filter="box(out)">
                                      <p:cBhvr>
                                        <p:cTn id="162" dur="500"/>
                                        <p:tgtEl>
                                          <p:spTgt spid="17445"/>
                                        </p:tgtEl>
                                      </p:cBhvr>
                                    </p:animEffect>
                                  </p:childTnLst>
                                </p:cTn>
                              </p:par>
                            </p:childTnLst>
                          </p:cTn>
                        </p:par>
                        <p:par>
                          <p:cTn id="163" fill="hold">
                            <p:stCondLst>
                              <p:cond delay="500"/>
                            </p:stCondLst>
                            <p:childTnLst>
                              <p:par>
                                <p:cTn id="164" presetID="4" presetClass="entr" presetSubtype="32" fill="hold" grpId="0" nodeType="afterEffect">
                                  <p:stCondLst>
                                    <p:cond delay="0"/>
                                  </p:stCondLst>
                                  <p:childTnLst>
                                    <p:set>
                                      <p:cBhvr>
                                        <p:cTn id="165" dur="1" fill="hold">
                                          <p:stCondLst>
                                            <p:cond delay="0"/>
                                          </p:stCondLst>
                                        </p:cTn>
                                        <p:tgtEl>
                                          <p:spTgt spid="17442"/>
                                        </p:tgtEl>
                                        <p:attrNameLst>
                                          <p:attrName>style.visibility</p:attrName>
                                        </p:attrNameLst>
                                      </p:cBhvr>
                                      <p:to>
                                        <p:strVal val="visible"/>
                                      </p:to>
                                    </p:set>
                                    <p:animEffect transition="in" filter="box(out)">
                                      <p:cBhvr>
                                        <p:cTn id="166" dur="500"/>
                                        <p:tgtEl>
                                          <p:spTgt spid="17442"/>
                                        </p:tgtEl>
                                      </p:cBhvr>
                                    </p:animEffect>
                                  </p:childTnLst>
                                </p:cTn>
                              </p:par>
                            </p:childTnLst>
                          </p:cTn>
                        </p:par>
                        <p:par>
                          <p:cTn id="167" fill="hold">
                            <p:stCondLst>
                              <p:cond delay="1000"/>
                            </p:stCondLst>
                            <p:childTnLst>
                              <p:par>
                                <p:cTn id="168" presetID="4" presetClass="entr" presetSubtype="32" fill="hold" grpId="0" nodeType="afterEffect">
                                  <p:stCondLst>
                                    <p:cond delay="0"/>
                                  </p:stCondLst>
                                  <p:childTnLst>
                                    <p:set>
                                      <p:cBhvr>
                                        <p:cTn id="169" dur="1" fill="hold">
                                          <p:stCondLst>
                                            <p:cond delay="0"/>
                                          </p:stCondLst>
                                        </p:cTn>
                                        <p:tgtEl>
                                          <p:spTgt spid="17446"/>
                                        </p:tgtEl>
                                        <p:attrNameLst>
                                          <p:attrName>style.visibility</p:attrName>
                                        </p:attrNameLst>
                                      </p:cBhvr>
                                      <p:to>
                                        <p:strVal val="visible"/>
                                      </p:to>
                                    </p:set>
                                    <p:animEffect transition="in" filter="box(out)">
                                      <p:cBhvr>
                                        <p:cTn id="170" dur="500"/>
                                        <p:tgtEl>
                                          <p:spTgt spid="17446"/>
                                        </p:tgtEl>
                                      </p:cBhvr>
                                    </p:animEffect>
                                  </p:childTnLst>
                                </p:cTn>
                              </p:par>
                            </p:childTnLst>
                          </p:cTn>
                        </p:par>
                      </p:childTnLst>
                    </p:cTn>
                  </p:par>
                  <p:par>
                    <p:cTn id="171" fill="hold">
                      <p:stCondLst>
                        <p:cond delay="indefinite"/>
                      </p:stCondLst>
                      <p:childTnLst>
                        <p:par>
                          <p:cTn id="172" fill="hold">
                            <p:stCondLst>
                              <p:cond delay="0"/>
                            </p:stCondLst>
                            <p:childTnLst>
                              <p:par>
                                <p:cTn id="173" presetID="4" presetClass="entr" presetSubtype="32" fill="hold" grpId="0" nodeType="clickEffect">
                                  <p:stCondLst>
                                    <p:cond delay="0"/>
                                  </p:stCondLst>
                                  <p:childTnLst>
                                    <p:set>
                                      <p:cBhvr>
                                        <p:cTn id="174" dur="1" fill="hold">
                                          <p:stCondLst>
                                            <p:cond delay="0"/>
                                          </p:stCondLst>
                                        </p:cTn>
                                        <p:tgtEl>
                                          <p:spTgt spid="17454"/>
                                        </p:tgtEl>
                                        <p:attrNameLst>
                                          <p:attrName>style.visibility</p:attrName>
                                        </p:attrNameLst>
                                      </p:cBhvr>
                                      <p:to>
                                        <p:strVal val="visible"/>
                                      </p:to>
                                    </p:set>
                                    <p:animEffect transition="in" filter="box(out)">
                                      <p:cBhvr>
                                        <p:cTn id="175" dur="500"/>
                                        <p:tgtEl>
                                          <p:spTgt spid="17454"/>
                                        </p:tgtEl>
                                      </p:cBhvr>
                                    </p:animEffect>
                                  </p:childTnLst>
                                </p:cTn>
                              </p:par>
                            </p:childTnLst>
                          </p:cTn>
                        </p:par>
                        <p:par>
                          <p:cTn id="176" fill="hold">
                            <p:stCondLst>
                              <p:cond delay="500"/>
                            </p:stCondLst>
                            <p:childTnLst>
                              <p:par>
                                <p:cTn id="177" presetID="4" presetClass="entr" presetSubtype="32" fill="hold" grpId="0" nodeType="afterEffect">
                                  <p:stCondLst>
                                    <p:cond delay="0"/>
                                  </p:stCondLst>
                                  <p:childTnLst>
                                    <p:set>
                                      <p:cBhvr>
                                        <p:cTn id="178" dur="1" fill="hold">
                                          <p:stCondLst>
                                            <p:cond delay="0"/>
                                          </p:stCondLst>
                                        </p:cTn>
                                        <p:tgtEl>
                                          <p:spTgt spid="17453"/>
                                        </p:tgtEl>
                                        <p:attrNameLst>
                                          <p:attrName>style.visibility</p:attrName>
                                        </p:attrNameLst>
                                      </p:cBhvr>
                                      <p:to>
                                        <p:strVal val="visible"/>
                                      </p:to>
                                    </p:set>
                                    <p:animEffect transition="in" filter="box(out)">
                                      <p:cBhvr>
                                        <p:cTn id="179" dur="500"/>
                                        <p:tgtEl>
                                          <p:spTgt spid="17453"/>
                                        </p:tgtEl>
                                      </p:cBhvr>
                                    </p:animEffect>
                                  </p:childTnLst>
                                </p:cTn>
                              </p:par>
                            </p:childTnLst>
                          </p:cTn>
                        </p:par>
                      </p:childTnLst>
                    </p:cTn>
                  </p:par>
                  <p:par>
                    <p:cTn id="180" fill="hold">
                      <p:stCondLst>
                        <p:cond delay="indefinite"/>
                      </p:stCondLst>
                      <p:childTnLst>
                        <p:par>
                          <p:cTn id="181" fill="hold">
                            <p:stCondLst>
                              <p:cond delay="0"/>
                            </p:stCondLst>
                            <p:childTnLst>
                              <p:par>
                                <p:cTn id="182" presetID="4" presetClass="entr" presetSubtype="32" fill="hold" grpId="0" nodeType="clickEffect">
                                  <p:stCondLst>
                                    <p:cond delay="0"/>
                                  </p:stCondLst>
                                  <p:childTnLst>
                                    <p:set>
                                      <p:cBhvr>
                                        <p:cTn id="183" dur="1" fill="hold">
                                          <p:stCondLst>
                                            <p:cond delay="0"/>
                                          </p:stCondLst>
                                        </p:cTn>
                                        <p:tgtEl>
                                          <p:spTgt spid="17456"/>
                                        </p:tgtEl>
                                        <p:attrNameLst>
                                          <p:attrName>style.visibility</p:attrName>
                                        </p:attrNameLst>
                                      </p:cBhvr>
                                      <p:to>
                                        <p:strVal val="visible"/>
                                      </p:to>
                                    </p:set>
                                    <p:animEffect transition="in" filter="box(out)">
                                      <p:cBhvr>
                                        <p:cTn id="184" dur="500"/>
                                        <p:tgtEl>
                                          <p:spTgt spid="17456"/>
                                        </p:tgtEl>
                                      </p:cBhvr>
                                    </p:animEffect>
                                  </p:childTnLst>
                                </p:cTn>
                              </p:par>
                            </p:childTnLst>
                          </p:cTn>
                        </p:par>
                        <p:par>
                          <p:cTn id="185" fill="hold">
                            <p:stCondLst>
                              <p:cond delay="500"/>
                            </p:stCondLst>
                            <p:childTnLst>
                              <p:par>
                                <p:cTn id="186" presetID="4" presetClass="entr" presetSubtype="32" fill="hold" grpId="0" nodeType="afterEffect">
                                  <p:stCondLst>
                                    <p:cond delay="0"/>
                                  </p:stCondLst>
                                  <p:childTnLst>
                                    <p:set>
                                      <p:cBhvr>
                                        <p:cTn id="187" dur="1" fill="hold">
                                          <p:stCondLst>
                                            <p:cond delay="0"/>
                                          </p:stCondLst>
                                        </p:cTn>
                                        <p:tgtEl>
                                          <p:spTgt spid="17447"/>
                                        </p:tgtEl>
                                        <p:attrNameLst>
                                          <p:attrName>style.visibility</p:attrName>
                                        </p:attrNameLst>
                                      </p:cBhvr>
                                      <p:to>
                                        <p:strVal val="visible"/>
                                      </p:to>
                                    </p:set>
                                    <p:animEffect transition="in" filter="box(out)">
                                      <p:cBhvr>
                                        <p:cTn id="188" dur="500"/>
                                        <p:tgtEl>
                                          <p:spTgt spid="17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autoUpdateAnimBg="0"/>
      <p:bldP spid="17411" grpId="0" animBg="1" autoUpdateAnimBg="0"/>
      <p:bldP spid="17412" grpId="0" animBg="1"/>
      <p:bldP spid="17413" grpId="0" animBg="1" autoUpdateAnimBg="0"/>
      <p:bldP spid="17414" grpId="0" animBg="1"/>
      <p:bldP spid="17415" grpId="0" animBg="1" autoUpdateAnimBg="0"/>
      <p:bldP spid="17416" grpId="0" animBg="1"/>
      <p:bldP spid="17417" grpId="0" animBg="1" autoUpdateAnimBg="0"/>
      <p:bldP spid="17418" grpId="0" animBg="1" autoUpdateAnimBg="0"/>
      <p:bldP spid="17419" grpId="0" animBg="1"/>
      <p:bldP spid="17423" grpId="0" animBg="1" autoUpdateAnimBg="0"/>
      <p:bldP spid="17424" grpId="0" animBg="1" autoUpdateAnimBg="0"/>
      <p:bldP spid="17425" grpId="0" animBg="1"/>
      <p:bldP spid="17426" grpId="0" animBg="1"/>
      <p:bldP spid="17427" grpId="0" animBg="1" autoUpdateAnimBg="0"/>
      <p:bldP spid="17428" grpId="0" animBg="1" autoUpdateAnimBg="0"/>
      <p:bldP spid="17429" grpId="0" animBg="1" autoUpdateAnimBg="0"/>
      <p:bldP spid="17430" grpId="0" animBg="1" autoUpdateAnimBg="0"/>
      <p:bldP spid="17431" grpId="0" animBg="1" autoUpdateAnimBg="0"/>
      <p:bldP spid="17432" grpId="0" animBg="1" autoUpdateAnimBg="0"/>
      <p:bldP spid="17433" grpId="0" animBg="1" autoUpdateAnimBg="0"/>
      <p:bldP spid="17434" grpId="0" animBg="1"/>
      <p:bldP spid="17435" grpId="0" animBg="1"/>
      <p:bldP spid="17436" grpId="0" animBg="1"/>
      <p:bldP spid="17437" grpId="0" animBg="1"/>
      <p:bldP spid="17438" grpId="0" animBg="1"/>
      <p:bldP spid="17439" grpId="0" animBg="1"/>
      <p:bldP spid="17440" grpId="0" animBg="1"/>
      <p:bldP spid="17441" grpId="0" animBg="1"/>
      <p:bldP spid="17442" grpId="0" animBg="1" autoUpdateAnimBg="0"/>
      <p:bldP spid="17443" grpId="0" animBg="1" autoUpdateAnimBg="0"/>
      <p:bldP spid="17444" grpId="0" animBg="1"/>
      <p:bldP spid="17445" grpId="0" animBg="1"/>
      <p:bldP spid="17446" grpId="0" animBg="1"/>
      <p:bldP spid="17447" grpId="0" animBg="1" autoUpdateAnimBg="0"/>
      <p:bldP spid="17448" grpId="0" animBg="1" autoUpdateAnimBg="0"/>
      <p:bldP spid="17449" grpId="0" animBg="1" autoUpdateAnimBg="0"/>
      <p:bldP spid="17450" grpId="0" animBg="1" autoUpdateAnimBg="0"/>
      <p:bldP spid="17451" grpId="0" animBg="1"/>
      <p:bldP spid="17452" grpId="0" animBg="1"/>
      <p:bldP spid="17453" grpId="0" animBg="1" autoUpdateAnimBg="0"/>
      <p:bldP spid="17454" grpId="0" animBg="1"/>
      <p:bldP spid="17455" grpId="0" animBg="1"/>
      <p:bldP spid="1745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pt-BR" sz="3600"/>
              <a:t>REVALORIZAÇÃO DE  BENS DE PÓS - VENDA</a:t>
            </a:r>
          </a:p>
        </p:txBody>
      </p:sp>
      <p:sp>
        <p:nvSpPr>
          <p:cNvPr id="19459" name="Text Box 3"/>
          <p:cNvSpPr txBox="1">
            <a:spLocks noChangeArrowheads="1"/>
          </p:cNvSpPr>
          <p:nvPr/>
        </p:nvSpPr>
        <p:spPr bwMode="auto">
          <a:xfrm>
            <a:off x="1295400" y="2133600"/>
            <a:ext cx="2590800" cy="366713"/>
          </a:xfrm>
          <a:prstGeom prst="rect">
            <a:avLst/>
          </a:prstGeom>
          <a:noFill/>
          <a:ln w="9525">
            <a:noFill/>
            <a:miter lim="800000"/>
            <a:headEnd/>
            <a:tailEnd/>
          </a:ln>
          <a:effectLst/>
        </p:spPr>
        <p:txBody>
          <a:bodyPr>
            <a:spAutoFit/>
          </a:bodyPr>
          <a:lstStyle/>
          <a:p>
            <a:pPr eaLnBrk="0" hangingPunct="0">
              <a:spcBef>
                <a:spcPct val="50000"/>
              </a:spcBef>
            </a:pPr>
            <a:endParaRPr lang="pt-BR" b="1">
              <a:latin typeface="Times New Roman" pitchFamily="18" charset="0"/>
            </a:endParaRPr>
          </a:p>
        </p:txBody>
      </p:sp>
      <p:sp>
        <p:nvSpPr>
          <p:cNvPr id="19460" name="Text Box 4"/>
          <p:cNvSpPr txBox="1">
            <a:spLocks noChangeArrowheads="1"/>
          </p:cNvSpPr>
          <p:nvPr/>
        </p:nvSpPr>
        <p:spPr bwMode="auto">
          <a:xfrm>
            <a:off x="457200" y="1905000"/>
            <a:ext cx="4114800" cy="417195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eaLnBrk="0" hangingPunct="0">
              <a:spcBef>
                <a:spcPct val="50000"/>
              </a:spcBef>
              <a:buFontTx/>
              <a:buChar char="•"/>
            </a:pPr>
            <a:r>
              <a:rPr lang="pt-BR" sz="2400" b="1" u="sng">
                <a:solidFill>
                  <a:schemeClr val="accent2"/>
                </a:solidFill>
                <a:latin typeface="Times New Roman" pitchFamily="18" charset="0"/>
              </a:rPr>
              <a:t>MOTIVOS DE RETORNO</a:t>
            </a:r>
            <a:endParaRPr lang="pt-BR" sz="2000" b="1">
              <a:solidFill>
                <a:schemeClr val="accent2"/>
              </a:solidFill>
              <a:latin typeface="Times New Roman" pitchFamily="18" charset="0"/>
            </a:endParaRPr>
          </a:p>
          <a:p>
            <a:pPr eaLnBrk="0" hangingPunct="0">
              <a:spcBef>
                <a:spcPct val="50000"/>
              </a:spcBef>
              <a:buFontTx/>
              <a:buChar char="•"/>
            </a:pPr>
            <a:r>
              <a:rPr lang="pt-BR" b="1">
                <a:solidFill>
                  <a:schemeClr val="accent2"/>
                </a:solidFill>
                <a:latin typeface="Times New Roman" pitchFamily="18" charset="0"/>
              </a:rPr>
              <a:t>ERROS DE EXPEDIÇÃO</a:t>
            </a:r>
          </a:p>
          <a:p>
            <a:pPr eaLnBrk="0" hangingPunct="0">
              <a:spcBef>
                <a:spcPct val="50000"/>
              </a:spcBef>
              <a:buFontTx/>
              <a:buChar char="•"/>
            </a:pPr>
            <a:r>
              <a:rPr lang="pt-BR" b="1">
                <a:solidFill>
                  <a:schemeClr val="accent2"/>
                </a:solidFill>
                <a:latin typeface="Times New Roman" pitchFamily="18" charset="0"/>
              </a:rPr>
              <a:t>PRODUTOS CONSIGNADOS</a:t>
            </a:r>
          </a:p>
          <a:p>
            <a:pPr eaLnBrk="0" hangingPunct="0">
              <a:spcBef>
                <a:spcPct val="50000"/>
              </a:spcBef>
              <a:buFontTx/>
              <a:buChar char="•"/>
            </a:pPr>
            <a:r>
              <a:rPr lang="pt-BR" b="1">
                <a:solidFill>
                  <a:schemeClr val="accent2"/>
                </a:solidFill>
                <a:latin typeface="Times New Roman" pitchFamily="18" charset="0"/>
              </a:rPr>
              <a:t>EXCESSO DE ESTOQUE </a:t>
            </a:r>
          </a:p>
          <a:p>
            <a:pPr eaLnBrk="0" hangingPunct="0">
              <a:spcBef>
                <a:spcPct val="50000"/>
              </a:spcBef>
              <a:buFontTx/>
              <a:buChar char="•"/>
            </a:pPr>
            <a:r>
              <a:rPr lang="pt-BR" b="1">
                <a:solidFill>
                  <a:schemeClr val="accent2"/>
                </a:solidFill>
                <a:latin typeface="Times New Roman" pitchFamily="18" charset="0"/>
              </a:rPr>
              <a:t>GIRO BAIXO</a:t>
            </a:r>
          </a:p>
          <a:p>
            <a:pPr eaLnBrk="0" hangingPunct="0">
              <a:spcBef>
                <a:spcPct val="50000"/>
              </a:spcBef>
              <a:buFontTx/>
              <a:buChar char="•"/>
            </a:pPr>
            <a:r>
              <a:rPr lang="pt-BR" b="1">
                <a:solidFill>
                  <a:schemeClr val="accent2"/>
                </a:solidFill>
                <a:latin typeface="Times New Roman" pitchFamily="18" charset="0"/>
              </a:rPr>
              <a:t>PRODUTOS SAZONAIS</a:t>
            </a:r>
          </a:p>
          <a:p>
            <a:pPr eaLnBrk="0" hangingPunct="0">
              <a:spcBef>
                <a:spcPct val="50000"/>
              </a:spcBef>
              <a:buFontTx/>
              <a:buChar char="•"/>
            </a:pPr>
            <a:r>
              <a:rPr lang="pt-BR" b="1">
                <a:solidFill>
                  <a:schemeClr val="accent2"/>
                </a:solidFill>
                <a:latin typeface="Times New Roman" pitchFamily="18" charset="0"/>
              </a:rPr>
              <a:t>DEFEITUOSOS</a:t>
            </a:r>
          </a:p>
          <a:p>
            <a:pPr eaLnBrk="0" hangingPunct="0">
              <a:spcBef>
                <a:spcPct val="50000"/>
              </a:spcBef>
              <a:buFontTx/>
              <a:buChar char="•"/>
            </a:pPr>
            <a:r>
              <a:rPr lang="pt-BR" b="1">
                <a:solidFill>
                  <a:schemeClr val="accent2"/>
                </a:solidFill>
                <a:latin typeface="Times New Roman" pitchFamily="18" charset="0"/>
              </a:rPr>
              <a:t>RECALL DE PRODUTOS</a:t>
            </a:r>
          </a:p>
          <a:p>
            <a:pPr eaLnBrk="0" hangingPunct="0">
              <a:spcBef>
                <a:spcPct val="50000"/>
              </a:spcBef>
              <a:buFontTx/>
              <a:buChar char="•"/>
            </a:pPr>
            <a:r>
              <a:rPr lang="pt-BR" b="1">
                <a:solidFill>
                  <a:schemeClr val="accent2"/>
                </a:solidFill>
                <a:latin typeface="Times New Roman" pitchFamily="18" charset="0"/>
              </a:rPr>
              <a:t>VALIDADE EXPIRADA</a:t>
            </a:r>
          </a:p>
          <a:p>
            <a:pPr eaLnBrk="0" hangingPunct="0">
              <a:spcBef>
                <a:spcPct val="50000"/>
              </a:spcBef>
              <a:buFontTx/>
              <a:buChar char="•"/>
            </a:pPr>
            <a:r>
              <a:rPr lang="pt-BR" b="1">
                <a:solidFill>
                  <a:schemeClr val="accent2"/>
                </a:solidFill>
                <a:latin typeface="Times New Roman" pitchFamily="18" charset="0"/>
              </a:rPr>
              <a:t>DANIFICADOS TRÂNSITO</a:t>
            </a:r>
            <a:endParaRPr lang="pt-BR" sz="2000" b="1">
              <a:solidFill>
                <a:schemeClr val="accent2"/>
              </a:solidFill>
              <a:latin typeface="Times New Roman" pitchFamily="18" charset="0"/>
            </a:endParaRPr>
          </a:p>
        </p:txBody>
      </p:sp>
      <p:sp>
        <p:nvSpPr>
          <p:cNvPr id="19461" name="Text Box 5"/>
          <p:cNvSpPr txBox="1">
            <a:spLocks noChangeArrowheads="1"/>
          </p:cNvSpPr>
          <p:nvPr/>
        </p:nvSpPr>
        <p:spPr bwMode="auto">
          <a:xfrm>
            <a:off x="4724400" y="1905000"/>
            <a:ext cx="4419600" cy="3346450"/>
          </a:xfrm>
          <a:prstGeom prst="rect">
            <a:avLst/>
          </a:prstGeom>
          <a:gradFill rotWithShape="0">
            <a:gsLst>
              <a:gs pos="0">
                <a:srgbClr val="CCECFF"/>
              </a:gs>
              <a:gs pos="100000">
                <a:srgbClr val="FFFFFF"/>
              </a:gs>
            </a:gsLst>
            <a:lin ang="5400000" scaled="1"/>
          </a:gradFill>
          <a:ln w="9525">
            <a:noFill/>
            <a:miter lim="800000"/>
            <a:headEnd/>
            <a:tailEnd/>
          </a:ln>
          <a:effectLst/>
        </p:spPr>
        <p:txBody>
          <a:bodyPr>
            <a:spAutoFit/>
          </a:bodyPr>
          <a:lstStyle/>
          <a:p>
            <a:pPr eaLnBrk="0" hangingPunct="0">
              <a:spcBef>
                <a:spcPct val="50000"/>
              </a:spcBef>
              <a:buFontTx/>
              <a:buChar char="•"/>
            </a:pPr>
            <a:r>
              <a:rPr lang="pt-BR" sz="2400" b="1" u="sng">
                <a:solidFill>
                  <a:schemeClr val="accent2"/>
                </a:solidFill>
                <a:latin typeface="Times New Roman" pitchFamily="18" charset="0"/>
              </a:rPr>
              <a:t>DESTINOS DOS PRODUTOS</a:t>
            </a:r>
            <a:endParaRPr lang="pt-BR" b="1">
              <a:solidFill>
                <a:schemeClr val="accent2"/>
              </a:solidFill>
              <a:latin typeface="Times New Roman" pitchFamily="18" charset="0"/>
            </a:endParaRPr>
          </a:p>
          <a:p>
            <a:pPr eaLnBrk="0" hangingPunct="0">
              <a:spcBef>
                <a:spcPct val="50000"/>
              </a:spcBef>
              <a:buFontTx/>
              <a:buChar char="•"/>
            </a:pPr>
            <a:r>
              <a:rPr lang="pt-BR" b="1">
                <a:solidFill>
                  <a:schemeClr val="accent2"/>
                </a:solidFill>
                <a:latin typeface="Times New Roman" pitchFamily="18" charset="0"/>
              </a:rPr>
              <a:t>CONSERTO</a:t>
            </a:r>
          </a:p>
          <a:p>
            <a:pPr eaLnBrk="0" hangingPunct="0">
              <a:spcBef>
                <a:spcPct val="50000"/>
              </a:spcBef>
              <a:buFontTx/>
              <a:buChar char="•"/>
            </a:pPr>
            <a:r>
              <a:rPr lang="pt-BR" b="1">
                <a:solidFill>
                  <a:schemeClr val="accent2"/>
                </a:solidFill>
                <a:latin typeface="Times New Roman" pitchFamily="18" charset="0"/>
              </a:rPr>
              <a:t>REMANUFATURA</a:t>
            </a:r>
          </a:p>
          <a:p>
            <a:pPr eaLnBrk="0" hangingPunct="0">
              <a:spcBef>
                <a:spcPct val="50000"/>
              </a:spcBef>
              <a:buFontTx/>
              <a:buChar char="•"/>
            </a:pPr>
            <a:r>
              <a:rPr lang="pt-BR" b="1">
                <a:solidFill>
                  <a:schemeClr val="accent2"/>
                </a:solidFill>
                <a:latin typeface="Times New Roman" pitchFamily="18" charset="0"/>
              </a:rPr>
              <a:t>DOAÇÃO EM CARIDADE</a:t>
            </a:r>
          </a:p>
          <a:p>
            <a:pPr eaLnBrk="0" hangingPunct="0">
              <a:spcBef>
                <a:spcPct val="50000"/>
              </a:spcBef>
              <a:buFontTx/>
              <a:buChar char="•"/>
            </a:pPr>
            <a:r>
              <a:rPr lang="pt-BR" b="1">
                <a:solidFill>
                  <a:schemeClr val="accent2"/>
                </a:solidFill>
                <a:latin typeface="Times New Roman" pitchFamily="18" charset="0"/>
              </a:rPr>
              <a:t>DESMANCHE</a:t>
            </a:r>
          </a:p>
          <a:p>
            <a:pPr eaLnBrk="0" hangingPunct="0">
              <a:spcBef>
                <a:spcPct val="50000"/>
              </a:spcBef>
              <a:buFontTx/>
              <a:buChar char="•"/>
            </a:pPr>
            <a:r>
              <a:rPr lang="pt-BR" b="1">
                <a:solidFill>
                  <a:schemeClr val="accent2"/>
                </a:solidFill>
                <a:latin typeface="Times New Roman" pitchFamily="18" charset="0"/>
              </a:rPr>
              <a:t>REMANUFATURA</a:t>
            </a:r>
          </a:p>
          <a:p>
            <a:pPr eaLnBrk="0" hangingPunct="0">
              <a:spcBef>
                <a:spcPct val="50000"/>
              </a:spcBef>
              <a:buFontTx/>
              <a:buChar char="•"/>
            </a:pPr>
            <a:r>
              <a:rPr lang="pt-BR" b="1">
                <a:solidFill>
                  <a:schemeClr val="accent2"/>
                </a:solidFill>
                <a:latin typeface="Times New Roman" pitchFamily="18" charset="0"/>
              </a:rPr>
              <a:t>RECICLAGEM </a:t>
            </a:r>
          </a:p>
          <a:p>
            <a:pPr eaLnBrk="0" hangingPunct="0">
              <a:spcBef>
                <a:spcPct val="50000"/>
              </a:spcBef>
              <a:buFontTx/>
              <a:buChar char="•"/>
            </a:pPr>
            <a:r>
              <a:rPr lang="pt-BR" b="1">
                <a:solidFill>
                  <a:schemeClr val="accent2"/>
                </a:solidFill>
                <a:latin typeface="Times New Roman" pitchFamily="18" charset="0"/>
              </a:rPr>
              <a:t>DISPOSIÇÃO FINAL</a:t>
            </a:r>
            <a:endParaRPr lang="pt-BR" sz="2000"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box(out)">
                                      <p:cBhvr>
                                        <p:cTn id="7" dur="500"/>
                                        <p:tgtEl>
                                          <p:spTgt spid="19458">
                                            <p:txEl>
                                              <p:pRg st="0" end="0"/>
                                            </p:txEl>
                                          </p:spTgt>
                                        </p:tgtEl>
                                      </p:cBhvr>
                                    </p:animEffect>
                                  </p:childTnLst>
                                </p:cTn>
                              </p:par>
                            </p:childTnLst>
                          </p:cTn>
                        </p:par>
                        <p:par>
                          <p:cTn id="8" fill="hold">
                            <p:stCondLst>
                              <p:cond delay="500"/>
                            </p:stCondLst>
                            <p:childTnLst>
                              <p:par>
                                <p:cTn id="9" presetID="4" presetClass="entr" presetSubtype="32" fill="hold" grpId="0" nodeType="afterEffect">
                                  <p:stCondLst>
                                    <p:cond delay="1000"/>
                                  </p:stCondLst>
                                  <p:childTnLst>
                                    <p:set>
                                      <p:cBhvr>
                                        <p:cTn id="10" dur="1" fill="hold">
                                          <p:stCondLst>
                                            <p:cond delay="0"/>
                                          </p:stCondLst>
                                        </p:cTn>
                                        <p:tgtEl>
                                          <p:spTgt spid="19460">
                                            <p:bg/>
                                          </p:spTgt>
                                        </p:tgtEl>
                                        <p:attrNameLst>
                                          <p:attrName>style.visibility</p:attrName>
                                        </p:attrNameLst>
                                      </p:cBhvr>
                                      <p:to>
                                        <p:strVal val="visible"/>
                                      </p:to>
                                    </p:set>
                                    <p:animEffect transition="in" filter="box(out)">
                                      <p:cBhvr>
                                        <p:cTn id="11" dur="500"/>
                                        <p:tgtEl>
                                          <p:spTgt spid="19460">
                                            <p:bg/>
                                          </p:spTgt>
                                        </p:tgtEl>
                                      </p:cBhvr>
                                    </p:animEffect>
                                  </p:childTnLst>
                                </p:cTn>
                              </p:par>
                            </p:childTnLst>
                          </p:cTn>
                        </p:par>
                        <p:par>
                          <p:cTn id="12" fill="hold">
                            <p:stCondLst>
                              <p:cond delay="2000"/>
                            </p:stCondLst>
                            <p:childTnLst>
                              <p:par>
                                <p:cTn id="13" presetID="4" presetClass="entr" presetSubtype="32" fill="hold" grpId="0" nodeType="afterEffect">
                                  <p:stCondLst>
                                    <p:cond delay="1000"/>
                                  </p:stCondLst>
                                  <p:childTnLst>
                                    <p:set>
                                      <p:cBhvr>
                                        <p:cTn id="14" dur="1" fill="hold">
                                          <p:stCondLst>
                                            <p:cond delay="0"/>
                                          </p:stCondLst>
                                        </p:cTn>
                                        <p:tgtEl>
                                          <p:spTgt spid="19460">
                                            <p:txEl>
                                              <p:pRg st="0" end="0"/>
                                            </p:txEl>
                                          </p:spTgt>
                                        </p:tgtEl>
                                        <p:attrNameLst>
                                          <p:attrName>style.visibility</p:attrName>
                                        </p:attrNameLst>
                                      </p:cBhvr>
                                      <p:to>
                                        <p:strVal val="visible"/>
                                      </p:to>
                                    </p:set>
                                    <p:animEffect transition="in" filter="box(out)">
                                      <p:cBhvr>
                                        <p:cTn id="15" dur="500"/>
                                        <p:tgtEl>
                                          <p:spTgt spid="19460">
                                            <p:txEl>
                                              <p:pRg st="0" end="0"/>
                                            </p:txEl>
                                          </p:spTgt>
                                        </p:tgtEl>
                                      </p:cBhvr>
                                    </p:animEffect>
                                  </p:childTnLst>
                                </p:cTn>
                              </p:par>
                            </p:childTnLst>
                          </p:cTn>
                        </p:par>
                        <p:par>
                          <p:cTn id="16" fill="hold">
                            <p:stCondLst>
                              <p:cond delay="3500"/>
                            </p:stCondLst>
                            <p:childTnLst>
                              <p:par>
                                <p:cTn id="17" presetID="4" presetClass="entr" presetSubtype="32" fill="hold" grpId="0" nodeType="afterEffect">
                                  <p:stCondLst>
                                    <p:cond delay="1000"/>
                                  </p:stCondLst>
                                  <p:childTnLst>
                                    <p:set>
                                      <p:cBhvr>
                                        <p:cTn id="18" dur="1" fill="hold">
                                          <p:stCondLst>
                                            <p:cond delay="0"/>
                                          </p:stCondLst>
                                        </p:cTn>
                                        <p:tgtEl>
                                          <p:spTgt spid="19460">
                                            <p:txEl>
                                              <p:pRg st="1" end="1"/>
                                            </p:txEl>
                                          </p:spTgt>
                                        </p:tgtEl>
                                        <p:attrNameLst>
                                          <p:attrName>style.visibility</p:attrName>
                                        </p:attrNameLst>
                                      </p:cBhvr>
                                      <p:to>
                                        <p:strVal val="visible"/>
                                      </p:to>
                                    </p:set>
                                    <p:animEffect transition="in" filter="box(out)">
                                      <p:cBhvr>
                                        <p:cTn id="19" dur="500"/>
                                        <p:tgtEl>
                                          <p:spTgt spid="19460">
                                            <p:txEl>
                                              <p:pRg st="1" end="1"/>
                                            </p:txEl>
                                          </p:spTgt>
                                        </p:tgtEl>
                                      </p:cBhvr>
                                    </p:animEffect>
                                  </p:childTnLst>
                                </p:cTn>
                              </p:par>
                            </p:childTnLst>
                          </p:cTn>
                        </p:par>
                        <p:par>
                          <p:cTn id="20" fill="hold">
                            <p:stCondLst>
                              <p:cond delay="5000"/>
                            </p:stCondLst>
                            <p:childTnLst>
                              <p:par>
                                <p:cTn id="21" presetID="4" presetClass="entr" presetSubtype="32" fill="hold" grpId="0" nodeType="afterEffect">
                                  <p:stCondLst>
                                    <p:cond delay="1000"/>
                                  </p:stCondLst>
                                  <p:childTnLst>
                                    <p:set>
                                      <p:cBhvr>
                                        <p:cTn id="22" dur="1" fill="hold">
                                          <p:stCondLst>
                                            <p:cond delay="0"/>
                                          </p:stCondLst>
                                        </p:cTn>
                                        <p:tgtEl>
                                          <p:spTgt spid="19460">
                                            <p:txEl>
                                              <p:pRg st="2" end="2"/>
                                            </p:txEl>
                                          </p:spTgt>
                                        </p:tgtEl>
                                        <p:attrNameLst>
                                          <p:attrName>style.visibility</p:attrName>
                                        </p:attrNameLst>
                                      </p:cBhvr>
                                      <p:to>
                                        <p:strVal val="visible"/>
                                      </p:to>
                                    </p:set>
                                    <p:animEffect transition="in" filter="box(out)">
                                      <p:cBhvr>
                                        <p:cTn id="23" dur="500"/>
                                        <p:tgtEl>
                                          <p:spTgt spid="19460">
                                            <p:txEl>
                                              <p:pRg st="2" end="2"/>
                                            </p:txEl>
                                          </p:spTgt>
                                        </p:tgtEl>
                                      </p:cBhvr>
                                    </p:animEffect>
                                  </p:childTnLst>
                                </p:cTn>
                              </p:par>
                            </p:childTnLst>
                          </p:cTn>
                        </p:par>
                        <p:par>
                          <p:cTn id="24" fill="hold">
                            <p:stCondLst>
                              <p:cond delay="6500"/>
                            </p:stCondLst>
                            <p:childTnLst>
                              <p:par>
                                <p:cTn id="25" presetID="4" presetClass="entr" presetSubtype="32" fill="hold" grpId="0" nodeType="afterEffect">
                                  <p:stCondLst>
                                    <p:cond delay="1000"/>
                                  </p:stCondLst>
                                  <p:childTnLst>
                                    <p:set>
                                      <p:cBhvr>
                                        <p:cTn id="26" dur="1" fill="hold">
                                          <p:stCondLst>
                                            <p:cond delay="0"/>
                                          </p:stCondLst>
                                        </p:cTn>
                                        <p:tgtEl>
                                          <p:spTgt spid="19460">
                                            <p:txEl>
                                              <p:pRg st="3" end="3"/>
                                            </p:txEl>
                                          </p:spTgt>
                                        </p:tgtEl>
                                        <p:attrNameLst>
                                          <p:attrName>style.visibility</p:attrName>
                                        </p:attrNameLst>
                                      </p:cBhvr>
                                      <p:to>
                                        <p:strVal val="visible"/>
                                      </p:to>
                                    </p:set>
                                    <p:animEffect transition="in" filter="box(out)">
                                      <p:cBhvr>
                                        <p:cTn id="27" dur="500"/>
                                        <p:tgtEl>
                                          <p:spTgt spid="19460">
                                            <p:txEl>
                                              <p:pRg st="3" end="3"/>
                                            </p:txEl>
                                          </p:spTgt>
                                        </p:tgtEl>
                                      </p:cBhvr>
                                    </p:animEffect>
                                  </p:childTnLst>
                                </p:cTn>
                              </p:par>
                            </p:childTnLst>
                          </p:cTn>
                        </p:par>
                        <p:par>
                          <p:cTn id="28" fill="hold">
                            <p:stCondLst>
                              <p:cond delay="8000"/>
                            </p:stCondLst>
                            <p:childTnLst>
                              <p:par>
                                <p:cTn id="29" presetID="4" presetClass="entr" presetSubtype="32" fill="hold" grpId="0" nodeType="afterEffect">
                                  <p:stCondLst>
                                    <p:cond delay="1000"/>
                                  </p:stCondLst>
                                  <p:childTnLst>
                                    <p:set>
                                      <p:cBhvr>
                                        <p:cTn id="30" dur="1" fill="hold">
                                          <p:stCondLst>
                                            <p:cond delay="0"/>
                                          </p:stCondLst>
                                        </p:cTn>
                                        <p:tgtEl>
                                          <p:spTgt spid="19460">
                                            <p:txEl>
                                              <p:pRg st="4" end="4"/>
                                            </p:txEl>
                                          </p:spTgt>
                                        </p:tgtEl>
                                        <p:attrNameLst>
                                          <p:attrName>style.visibility</p:attrName>
                                        </p:attrNameLst>
                                      </p:cBhvr>
                                      <p:to>
                                        <p:strVal val="visible"/>
                                      </p:to>
                                    </p:set>
                                    <p:animEffect transition="in" filter="box(out)">
                                      <p:cBhvr>
                                        <p:cTn id="31" dur="500"/>
                                        <p:tgtEl>
                                          <p:spTgt spid="19460">
                                            <p:txEl>
                                              <p:pRg st="4" end="4"/>
                                            </p:txEl>
                                          </p:spTgt>
                                        </p:tgtEl>
                                      </p:cBhvr>
                                    </p:animEffect>
                                  </p:childTnLst>
                                </p:cTn>
                              </p:par>
                            </p:childTnLst>
                          </p:cTn>
                        </p:par>
                        <p:par>
                          <p:cTn id="32" fill="hold">
                            <p:stCondLst>
                              <p:cond delay="9500"/>
                            </p:stCondLst>
                            <p:childTnLst>
                              <p:par>
                                <p:cTn id="33" presetID="4" presetClass="entr" presetSubtype="32" fill="hold" grpId="0" nodeType="afterEffect">
                                  <p:stCondLst>
                                    <p:cond delay="1000"/>
                                  </p:stCondLst>
                                  <p:childTnLst>
                                    <p:set>
                                      <p:cBhvr>
                                        <p:cTn id="34" dur="1" fill="hold">
                                          <p:stCondLst>
                                            <p:cond delay="0"/>
                                          </p:stCondLst>
                                        </p:cTn>
                                        <p:tgtEl>
                                          <p:spTgt spid="19460">
                                            <p:txEl>
                                              <p:pRg st="5" end="5"/>
                                            </p:txEl>
                                          </p:spTgt>
                                        </p:tgtEl>
                                        <p:attrNameLst>
                                          <p:attrName>style.visibility</p:attrName>
                                        </p:attrNameLst>
                                      </p:cBhvr>
                                      <p:to>
                                        <p:strVal val="visible"/>
                                      </p:to>
                                    </p:set>
                                    <p:animEffect transition="in" filter="box(out)">
                                      <p:cBhvr>
                                        <p:cTn id="35" dur="500"/>
                                        <p:tgtEl>
                                          <p:spTgt spid="19460">
                                            <p:txEl>
                                              <p:pRg st="5" end="5"/>
                                            </p:txEl>
                                          </p:spTgt>
                                        </p:tgtEl>
                                      </p:cBhvr>
                                    </p:animEffect>
                                  </p:childTnLst>
                                </p:cTn>
                              </p:par>
                            </p:childTnLst>
                          </p:cTn>
                        </p:par>
                        <p:par>
                          <p:cTn id="36" fill="hold">
                            <p:stCondLst>
                              <p:cond delay="11000"/>
                            </p:stCondLst>
                            <p:childTnLst>
                              <p:par>
                                <p:cTn id="37" presetID="4" presetClass="entr" presetSubtype="32" fill="hold" grpId="0" nodeType="afterEffect">
                                  <p:stCondLst>
                                    <p:cond delay="1000"/>
                                  </p:stCondLst>
                                  <p:childTnLst>
                                    <p:set>
                                      <p:cBhvr>
                                        <p:cTn id="38" dur="1" fill="hold">
                                          <p:stCondLst>
                                            <p:cond delay="0"/>
                                          </p:stCondLst>
                                        </p:cTn>
                                        <p:tgtEl>
                                          <p:spTgt spid="19460">
                                            <p:txEl>
                                              <p:pRg st="6" end="6"/>
                                            </p:txEl>
                                          </p:spTgt>
                                        </p:tgtEl>
                                        <p:attrNameLst>
                                          <p:attrName>style.visibility</p:attrName>
                                        </p:attrNameLst>
                                      </p:cBhvr>
                                      <p:to>
                                        <p:strVal val="visible"/>
                                      </p:to>
                                    </p:set>
                                    <p:animEffect transition="in" filter="box(out)">
                                      <p:cBhvr>
                                        <p:cTn id="39" dur="500"/>
                                        <p:tgtEl>
                                          <p:spTgt spid="19460">
                                            <p:txEl>
                                              <p:pRg st="6" end="6"/>
                                            </p:txEl>
                                          </p:spTgt>
                                        </p:tgtEl>
                                      </p:cBhvr>
                                    </p:animEffect>
                                  </p:childTnLst>
                                </p:cTn>
                              </p:par>
                            </p:childTnLst>
                          </p:cTn>
                        </p:par>
                        <p:par>
                          <p:cTn id="40" fill="hold">
                            <p:stCondLst>
                              <p:cond delay="12500"/>
                            </p:stCondLst>
                            <p:childTnLst>
                              <p:par>
                                <p:cTn id="41" presetID="4" presetClass="entr" presetSubtype="32" fill="hold" grpId="0" nodeType="afterEffect">
                                  <p:stCondLst>
                                    <p:cond delay="1000"/>
                                  </p:stCondLst>
                                  <p:childTnLst>
                                    <p:set>
                                      <p:cBhvr>
                                        <p:cTn id="42" dur="1" fill="hold">
                                          <p:stCondLst>
                                            <p:cond delay="0"/>
                                          </p:stCondLst>
                                        </p:cTn>
                                        <p:tgtEl>
                                          <p:spTgt spid="19460">
                                            <p:txEl>
                                              <p:pRg st="7" end="7"/>
                                            </p:txEl>
                                          </p:spTgt>
                                        </p:tgtEl>
                                        <p:attrNameLst>
                                          <p:attrName>style.visibility</p:attrName>
                                        </p:attrNameLst>
                                      </p:cBhvr>
                                      <p:to>
                                        <p:strVal val="visible"/>
                                      </p:to>
                                    </p:set>
                                    <p:animEffect transition="in" filter="box(out)">
                                      <p:cBhvr>
                                        <p:cTn id="43" dur="500"/>
                                        <p:tgtEl>
                                          <p:spTgt spid="19460">
                                            <p:txEl>
                                              <p:pRg st="7" end="7"/>
                                            </p:txEl>
                                          </p:spTgt>
                                        </p:tgtEl>
                                      </p:cBhvr>
                                    </p:animEffect>
                                  </p:childTnLst>
                                </p:cTn>
                              </p:par>
                            </p:childTnLst>
                          </p:cTn>
                        </p:par>
                        <p:par>
                          <p:cTn id="44" fill="hold">
                            <p:stCondLst>
                              <p:cond delay="14000"/>
                            </p:stCondLst>
                            <p:childTnLst>
                              <p:par>
                                <p:cTn id="45" presetID="4" presetClass="entr" presetSubtype="32" fill="hold" grpId="0" nodeType="afterEffect">
                                  <p:stCondLst>
                                    <p:cond delay="1000"/>
                                  </p:stCondLst>
                                  <p:childTnLst>
                                    <p:set>
                                      <p:cBhvr>
                                        <p:cTn id="46" dur="1" fill="hold">
                                          <p:stCondLst>
                                            <p:cond delay="0"/>
                                          </p:stCondLst>
                                        </p:cTn>
                                        <p:tgtEl>
                                          <p:spTgt spid="19460">
                                            <p:txEl>
                                              <p:pRg st="8" end="8"/>
                                            </p:txEl>
                                          </p:spTgt>
                                        </p:tgtEl>
                                        <p:attrNameLst>
                                          <p:attrName>style.visibility</p:attrName>
                                        </p:attrNameLst>
                                      </p:cBhvr>
                                      <p:to>
                                        <p:strVal val="visible"/>
                                      </p:to>
                                    </p:set>
                                    <p:animEffect transition="in" filter="box(out)">
                                      <p:cBhvr>
                                        <p:cTn id="47" dur="500"/>
                                        <p:tgtEl>
                                          <p:spTgt spid="19460">
                                            <p:txEl>
                                              <p:pRg st="8" end="8"/>
                                            </p:txEl>
                                          </p:spTgt>
                                        </p:tgtEl>
                                      </p:cBhvr>
                                    </p:animEffect>
                                  </p:childTnLst>
                                </p:cTn>
                              </p:par>
                            </p:childTnLst>
                          </p:cTn>
                        </p:par>
                        <p:par>
                          <p:cTn id="48" fill="hold">
                            <p:stCondLst>
                              <p:cond delay="15500"/>
                            </p:stCondLst>
                            <p:childTnLst>
                              <p:par>
                                <p:cTn id="49" presetID="4" presetClass="entr" presetSubtype="32" fill="hold" grpId="0" nodeType="afterEffect">
                                  <p:stCondLst>
                                    <p:cond delay="1000"/>
                                  </p:stCondLst>
                                  <p:childTnLst>
                                    <p:set>
                                      <p:cBhvr>
                                        <p:cTn id="50" dur="1" fill="hold">
                                          <p:stCondLst>
                                            <p:cond delay="0"/>
                                          </p:stCondLst>
                                        </p:cTn>
                                        <p:tgtEl>
                                          <p:spTgt spid="19460">
                                            <p:txEl>
                                              <p:pRg st="9" end="9"/>
                                            </p:txEl>
                                          </p:spTgt>
                                        </p:tgtEl>
                                        <p:attrNameLst>
                                          <p:attrName>style.visibility</p:attrName>
                                        </p:attrNameLst>
                                      </p:cBhvr>
                                      <p:to>
                                        <p:strVal val="visible"/>
                                      </p:to>
                                    </p:set>
                                    <p:animEffect transition="in" filter="box(out)">
                                      <p:cBhvr>
                                        <p:cTn id="51" dur="500"/>
                                        <p:tgtEl>
                                          <p:spTgt spid="19460">
                                            <p:txEl>
                                              <p:pRg st="9" end="9"/>
                                            </p:txEl>
                                          </p:spTgt>
                                        </p:tgtEl>
                                      </p:cBhvr>
                                    </p:animEffect>
                                  </p:childTnLst>
                                </p:cTn>
                              </p:par>
                            </p:childTnLst>
                          </p:cTn>
                        </p:par>
                        <p:par>
                          <p:cTn id="52" fill="hold">
                            <p:stCondLst>
                              <p:cond delay="17000"/>
                            </p:stCondLst>
                            <p:childTnLst>
                              <p:par>
                                <p:cTn id="53" presetID="4" presetClass="entr" presetSubtype="32" fill="hold" grpId="0" nodeType="afterEffect">
                                  <p:stCondLst>
                                    <p:cond delay="1000"/>
                                  </p:stCondLst>
                                  <p:childTnLst>
                                    <p:set>
                                      <p:cBhvr>
                                        <p:cTn id="54" dur="1" fill="hold">
                                          <p:stCondLst>
                                            <p:cond delay="0"/>
                                          </p:stCondLst>
                                        </p:cTn>
                                        <p:tgtEl>
                                          <p:spTgt spid="19461">
                                            <p:bg/>
                                          </p:spTgt>
                                        </p:tgtEl>
                                        <p:attrNameLst>
                                          <p:attrName>style.visibility</p:attrName>
                                        </p:attrNameLst>
                                      </p:cBhvr>
                                      <p:to>
                                        <p:strVal val="visible"/>
                                      </p:to>
                                    </p:set>
                                    <p:animEffect transition="in" filter="box(out)">
                                      <p:cBhvr>
                                        <p:cTn id="55" dur="500"/>
                                        <p:tgtEl>
                                          <p:spTgt spid="19461">
                                            <p:bg/>
                                          </p:spTgt>
                                        </p:tgtEl>
                                      </p:cBhvr>
                                    </p:animEffect>
                                  </p:childTnLst>
                                </p:cTn>
                              </p:par>
                            </p:childTnLst>
                          </p:cTn>
                        </p:par>
                        <p:par>
                          <p:cTn id="56" fill="hold">
                            <p:stCondLst>
                              <p:cond delay="18500"/>
                            </p:stCondLst>
                            <p:childTnLst>
                              <p:par>
                                <p:cTn id="57" presetID="4" presetClass="entr" presetSubtype="32" fill="hold" grpId="0" nodeType="afterEffect">
                                  <p:stCondLst>
                                    <p:cond delay="1000"/>
                                  </p:stCondLst>
                                  <p:childTnLst>
                                    <p:set>
                                      <p:cBhvr>
                                        <p:cTn id="58" dur="1" fill="hold">
                                          <p:stCondLst>
                                            <p:cond delay="0"/>
                                          </p:stCondLst>
                                        </p:cTn>
                                        <p:tgtEl>
                                          <p:spTgt spid="19461">
                                            <p:txEl>
                                              <p:pRg st="0" end="0"/>
                                            </p:txEl>
                                          </p:spTgt>
                                        </p:tgtEl>
                                        <p:attrNameLst>
                                          <p:attrName>style.visibility</p:attrName>
                                        </p:attrNameLst>
                                      </p:cBhvr>
                                      <p:to>
                                        <p:strVal val="visible"/>
                                      </p:to>
                                    </p:set>
                                    <p:animEffect transition="in" filter="box(out)">
                                      <p:cBhvr>
                                        <p:cTn id="59" dur="500"/>
                                        <p:tgtEl>
                                          <p:spTgt spid="19461">
                                            <p:txEl>
                                              <p:pRg st="0" end="0"/>
                                            </p:txEl>
                                          </p:spTgt>
                                        </p:tgtEl>
                                      </p:cBhvr>
                                    </p:animEffect>
                                  </p:childTnLst>
                                </p:cTn>
                              </p:par>
                            </p:childTnLst>
                          </p:cTn>
                        </p:par>
                        <p:par>
                          <p:cTn id="60" fill="hold">
                            <p:stCondLst>
                              <p:cond delay="20000"/>
                            </p:stCondLst>
                            <p:childTnLst>
                              <p:par>
                                <p:cTn id="61" presetID="4" presetClass="entr" presetSubtype="32" fill="hold" grpId="0" nodeType="afterEffect">
                                  <p:stCondLst>
                                    <p:cond delay="1000"/>
                                  </p:stCondLst>
                                  <p:childTnLst>
                                    <p:set>
                                      <p:cBhvr>
                                        <p:cTn id="62" dur="1" fill="hold">
                                          <p:stCondLst>
                                            <p:cond delay="0"/>
                                          </p:stCondLst>
                                        </p:cTn>
                                        <p:tgtEl>
                                          <p:spTgt spid="19461">
                                            <p:txEl>
                                              <p:pRg st="1" end="1"/>
                                            </p:txEl>
                                          </p:spTgt>
                                        </p:tgtEl>
                                        <p:attrNameLst>
                                          <p:attrName>style.visibility</p:attrName>
                                        </p:attrNameLst>
                                      </p:cBhvr>
                                      <p:to>
                                        <p:strVal val="visible"/>
                                      </p:to>
                                    </p:set>
                                    <p:animEffect transition="in" filter="box(out)">
                                      <p:cBhvr>
                                        <p:cTn id="63" dur="500"/>
                                        <p:tgtEl>
                                          <p:spTgt spid="19461">
                                            <p:txEl>
                                              <p:pRg st="1" end="1"/>
                                            </p:txEl>
                                          </p:spTgt>
                                        </p:tgtEl>
                                      </p:cBhvr>
                                    </p:animEffect>
                                  </p:childTnLst>
                                </p:cTn>
                              </p:par>
                            </p:childTnLst>
                          </p:cTn>
                        </p:par>
                        <p:par>
                          <p:cTn id="64" fill="hold">
                            <p:stCondLst>
                              <p:cond delay="21500"/>
                            </p:stCondLst>
                            <p:childTnLst>
                              <p:par>
                                <p:cTn id="65" presetID="4" presetClass="entr" presetSubtype="32" fill="hold" grpId="0" nodeType="afterEffect">
                                  <p:stCondLst>
                                    <p:cond delay="1000"/>
                                  </p:stCondLst>
                                  <p:childTnLst>
                                    <p:set>
                                      <p:cBhvr>
                                        <p:cTn id="66" dur="1" fill="hold">
                                          <p:stCondLst>
                                            <p:cond delay="0"/>
                                          </p:stCondLst>
                                        </p:cTn>
                                        <p:tgtEl>
                                          <p:spTgt spid="19461">
                                            <p:txEl>
                                              <p:pRg st="2" end="2"/>
                                            </p:txEl>
                                          </p:spTgt>
                                        </p:tgtEl>
                                        <p:attrNameLst>
                                          <p:attrName>style.visibility</p:attrName>
                                        </p:attrNameLst>
                                      </p:cBhvr>
                                      <p:to>
                                        <p:strVal val="visible"/>
                                      </p:to>
                                    </p:set>
                                    <p:animEffect transition="in" filter="box(out)">
                                      <p:cBhvr>
                                        <p:cTn id="67" dur="500"/>
                                        <p:tgtEl>
                                          <p:spTgt spid="19461">
                                            <p:txEl>
                                              <p:pRg st="2" end="2"/>
                                            </p:txEl>
                                          </p:spTgt>
                                        </p:tgtEl>
                                      </p:cBhvr>
                                    </p:animEffect>
                                  </p:childTnLst>
                                </p:cTn>
                              </p:par>
                            </p:childTnLst>
                          </p:cTn>
                        </p:par>
                        <p:par>
                          <p:cTn id="68" fill="hold">
                            <p:stCondLst>
                              <p:cond delay="23000"/>
                            </p:stCondLst>
                            <p:childTnLst>
                              <p:par>
                                <p:cTn id="69" presetID="4" presetClass="entr" presetSubtype="32" fill="hold" grpId="0" nodeType="afterEffect">
                                  <p:stCondLst>
                                    <p:cond delay="1000"/>
                                  </p:stCondLst>
                                  <p:childTnLst>
                                    <p:set>
                                      <p:cBhvr>
                                        <p:cTn id="70" dur="1" fill="hold">
                                          <p:stCondLst>
                                            <p:cond delay="0"/>
                                          </p:stCondLst>
                                        </p:cTn>
                                        <p:tgtEl>
                                          <p:spTgt spid="19461">
                                            <p:txEl>
                                              <p:pRg st="3" end="3"/>
                                            </p:txEl>
                                          </p:spTgt>
                                        </p:tgtEl>
                                        <p:attrNameLst>
                                          <p:attrName>style.visibility</p:attrName>
                                        </p:attrNameLst>
                                      </p:cBhvr>
                                      <p:to>
                                        <p:strVal val="visible"/>
                                      </p:to>
                                    </p:set>
                                    <p:animEffect transition="in" filter="box(out)">
                                      <p:cBhvr>
                                        <p:cTn id="71" dur="500"/>
                                        <p:tgtEl>
                                          <p:spTgt spid="19461">
                                            <p:txEl>
                                              <p:pRg st="3" end="3"/>
                                            </p:txEl>
                                          </p:spTgt>
                                        </p:tgtEl>
                                      </p:cBhvr>
                                    </p:animEffect>
                                  </p:childTnLst>
                                </p:cTn>
                              </p:par>
                            </p:childTnLst>
                          </p:cTn>
                        </p:par>
                        <p:par>
                          <p:cTn id="72" fill="hold">
                            <p:stCondLst>
                              <p:cond delay="24500"/>
                            </p:stCondLst>
                            <p:childTnLst>
                              <p:par>
                                <p:cTn id="73" presetID="4" presetClass="entr" presetSubtype="32" fill="hold" grpId="0" nodeType="afterEffect">
                                  <p:stCondLst>
                                    <p:cond delay="1000"/>
                                  </p:stCondLst>
                                  <p:childTnLst>
                                    <p:set>
                                      <p:cBhvr>
                                        <p:cTn id="74" dur="1" fill="hold">
                                          <p:stCondLst>
                                            <p:cond delay="0"/>
                                          </p:stCondLst>
                                        </p:cTn>
                                        <p:tgtEl>
                                          <p:spTgt spid="19461">
                                            <p:txEl>
                                              <p:pRg st="4" end="4"/>
                                            </p:txEl>
                                          </p:spTgt>
                                        </p:tgtEl>
                                        <p:attrNameLst>
                                          <p:attrName>style.visibility</p:attrName>
                                        </p:attrNameLst>
                                      </p:cBhvr>
                                      <p:to>
                                        <p:strVal val="visible"/>
                                      </p:to>
                                    </p:set>
                                    <p:animEffect transition="in" filter="box(out)">
                                      <p:cBhvr>
                                        <p:cTn id="75" dur="500"/>
                                        <p:tgtEl>
                                          <p:spTgt spid="19461">
                                            <p:txEl>
                                              <p:pRg st="4" end="4"/>
                                            </p:txEl>
                                          </p:spTgt>
                                        </p:tgtEl>
                                      </p:cBhvr>
                                    </p:animEffect>
                                  </p:childTnLst>
                                </p:cTn>
                              </p:par>
                            </p:childTnLst>
                          </p:cTn>
                        </p:par>
                        <p:par>
                          <p:cTn id="76" fill="hold">
                            <p:stCondLst>
                              <p:cond delay="26000"/>
                            </p:stCondLst>
                            <p:childTnLst>
                              <p:par>
                                <p:cTn id="77" presetID="4" presetClass="entr" presetSubtype="32" fill="hold" grpId="0" nodeType="afterEffect">
                                  <p:stCondLst>
                                    <p:cond delay="1000"/>
                                  </p:stCondLst>
                                  <p:childTnLst>
                                    <p:set>
                                      <p:cBhvr>
                                        <p:cTn id="78" dur="1" fill="hold">
                                          <p:stCondLst>
                                            <p:cond delay="0"/>
                                          </p:stCondLst>
                                        </p:cTn>
                                        <p:tgtEl>
                                          <p:spTgt spid="19461">
                                            <p:txEl>
                                              <p:pRg st="5" end="5"/>
                                            </p:txEl>
                                          </p:spTgt>
                                        </p:tgtEl>
                                        <p:attrNameLst>
                                          <p:attrName>style.visibility</p:attrName>
                                        </p:attrNameLst>
                                      </p:cBhvr>
                                      <p:to>
                                        <p:strVal val="visible"/>
                                      </p:to>
                                    </p:set>
                                    <p:animEffect transition="in" filter="box(out)">
                                      <p:cBhvr>
                                        <p:cTn id="79" dur="500"/>
                                        <p:tgtEl>
                                          <p:spTgt spid="19461">
                                            <p:txEl>
                                              <p:pRg st="5" end="5"/>
                                            </p:txEl>
                                          </p:spTgt>
                                        </p:tgtEl>
                                      </p:cBhvr>
                                    </p:animEffect>
                                  </p:childTnLst>
                                </p:cTn>
                              </p:par>
                            </p:childTnLst>
                          </p:cTn>
                        </p:par>
                        <p:par>
                          <p:cTn id="80" fill="hold">
                            <p:stCondLst>
                              <p:cond delay="27500"/>
                            </p:stCondLst>
                            <p:childTnLst>
                              <p:par>
                                <p:cTn id="81" presetID="4" presetClass="entr" presetSubtype="32" fill="hold" grpId="0" nodeType="afterEffect">
                                  <p:stCondLst>
                                    <p:cond delay="1000"/>
                                  </p:stCondLst>
                                  <p:childTnLst>
                                    <p:set>
                                      <p:cBhvr>
                                        <p:cTn id="82" dur="1" fill="hold">
                                          <p:stCondLst>
                                            <p:cond delay="0"/>
                                          </p:stCondLst>
                                        </p:cTn>
                                        <p:tgtEl>
                                          <p:spTgt spid="19461">
                                            <p:txEl>
                                              <p:pRg st="6" end="6"/>
                                            </p:txEl>
                                          </p:spTgt>
                                        </p:tgtEl>
                                        <p:attrNameLst>
                                          <p:attrName>style.visibility</p:attrName>
                                        </p:attrNameLst>
                                      </p:cBhvr>
                                      <p:to>
                                        <p:strVal val="visible"/>
                                      </p:to>
                                    </p:set>
                                    <p:animEffect transition="in" filter="box(out)">
                                      <p:cBhvr>
                                        <p:cTn id="83" dur="500"/>
                                        <p:tgtEl>
                                          <p:spTgt spid="19461">
                                            <p:txEl>
                                              <p:pRg st="6" end="6"/>
                                            </p:txEl>
                                          </p:spTgt>
                                        </p:tgtEl>
                                      </p:cBhvr>
                                    </p:animEffect>
                                  </p:childTnLst>
                                </p:cTn>
                              </p:par>
                            </p:childTnLst>
                          </p:cTn>
                        </p:par>
                        <p:par>
                          <p:cTn id="84" fill="hold">
                            <p:stCondLst>
                              <p:cond delay="29000"/>
                            </p:stCondLst>
                            <p:childTnLst>
                              <p:par>
                                <p:cTn id="85" presetID="4" presetClass="entr" presetSubtype="32" fill="hold" grpId="0" nodeType="afterEffect">
                                  <p:stCondLst>
                                    <p:cond delay="1000"/>
                                  </p:stCondLst>
                                  <p:childTnLst>
                                    <p:set>
                                      <p:cBhvr>
                                        <p:cTn id="86" dur="1" fill="hold">
                                          <p:stCondLst>
                                            <p:cond delay="0"/>
                                          </p:stCondLst>
                                        </p:cTn>
                                        <p:tgtEl>
                                          <p:spTgt spid="19461">
                                            <p:txEl>
                                              <p:pRg st="7" end="7"/>
                                            </p:txEl>
                                          </p:spTgt>
                                        </p:tgtEl>
                                        <p:attrNameLst>
                                          <p:attrName>style.visibility</p:attrName>
                                        </p:attrNameLst>
                                      </p:cBhvr>
                                      <p:to>
                                        <p:strVal val="visible"/>
                                      </p:to>
                                    </p:set>
                                    <p:animEffect transition="in" filter="box(out)">
                                      <p:cBhvr>
                                        <p:cTn id="87" dur="500"/>
                                        <p:tgtEl>
                                          <p:spTgt spid="1946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autoUpdateAnimBg="0" advAuto="0"/>
      <p:bldP spid="19460" grpId="0" build="p" animBg="1" autoUpdateAnimBg="0" advAuto="1000"/>
      <p:bldP spid="19461" grpId="0" build="p" animBg="1" autoUpdateAnimBg="0" advAuto="1000"/>
    </p:bld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1221</Words>
  <Application>Microsoft Office PowerPoint</Application>
  <PresentationFormat>Apresentação na tela (4:3)</PresentationFormat>
  <Paragraphs>343</Paragraphs>
  <Slides>28</Slides>
  <Notes>28</Notes>
  <HiddenSlides>0</HiddenSlides>
  <MMClips>0</MMClips>
  <ScaleCrop>false</ScaleCrop>
  <HeadingPairs>
    <vt:vector size="8" baseType="variant">
      <vt:variant>
        <vt:lpstr>Fontes usadas</vt:lpstr>
      </vt:variant>
      <vt:variant>
        <vt:i4>2</vt:i4>
      </vt:variant>
      <vt:variant>
        <vt:lpstr>Tema</vt:lpstr>
      </vt:variant>
      <vt:variant>
        <vt:i4>1</vt:i4>
      </vt:variant>
      <vt:variant>
        <vt:lpstr>Servidores OLE incorporados</vt:lpstr>
      </vt:variant>
      <vt:variant>
        <vt:i4>1</vt:i4>
      </vt:variant>
      <vt:variant>
        <vt:lpstr>Títulos de slides</vt:lpstr>
      </vt:variant>
      <vt:variant>
        <vt:i4>28</vt:i4>
      </vt:variant>
    </vt:vector>
  </HeadingPairs>
  <TitlesOfParts>
    <vt:vector size="32" baseType="lpstr">
      <vt:lpstr>Arial</vt:lpstr>
      <vt:lpstr>Times New Roman</vt:lpstr>
      <vt:lpstr>Design padrão</vt:lpstr>
      <vt:lpstr>Documento do Microsoft Word </vt:lpstr>
      <vt:lpstr>LOGÍSTICA REVERSA</vt:lpstr>
      <vt:lpstr>LOGÍSTICA REVERSA</vt:lpstr>
      <vt:lpstr>SINAIS DA CRESCENTE   DESCARTABILIDADE  </vt:lpstr>
      <vt:lpstr>SINAIS DA DESCARTABILIDADE   NO BRASIL </vt:lpstr>
      <vt:lpstr>Slide 5</vt:lpstr>
      <vt:lpstr>Slide 6</vt:lpstr>
      <vt:lpstr>REDUÇÃO DO CICLO DE VIDA DOS PRODUTOS</vt:lpstr>
      <vt:lpstr>CANAIS DE DISTRIBUIÇÃO DIRETOS E REVERSOS</vt:lpstr>
      <vt:lpstr>REVALORIZAÇÃO DE  BENS DE PÓS - VENDA</vt:lpstr>
      <vt:lpstr>REVALORIZAÇÃO DOS BENS PÓS - CONSUMO</vt:lpstr>
      <vt:lpstr>ALGUNS CANAIS REVERSOS DE PÓS - VENDA</vt:lpstr>
      <vt:lpstr>ALGUNS CANAIS REVERSOS DE PÓS-CONSUMO </vt:lpstr>
      <vt:lpstr>O NOVO CONSUMIDOR E A    LOGÍSTICA REVERSA</vt:lpstr>
      <vt:lpstr>REGULAMENTAÇÕES  AMBIENTAIS</vt:lpstr>
      <vt:lpstr>ESTRATÉGIAS DE IMPLANTAÇÃO DA LOG.REV. </vt:lpstr>
      <vt:lpstr>RESULTADOS   OBTIDOS  PELA LOGÍSTICA REVERSA</vt:lpstr>
      <vt:lpstr>REAPROVEITAMENTO  PÓS - CONSUMO</vt:lpstr>
      <vt:lpstr>TAXA DE RETORNO DE  BENS DE PÓS - VENDA (USA)</vt:lpstr>
      <vt:lpstr>LOGÍSTICA REVERSA  IMPORTÂNCIA ECONÔMICA</vt:lpstr>
      <vt:lpstr>VALOR ECONÔMICO DOS CANAIS REVERSOS (BRASIL)</vt:lpstr>
      <vt:lpstr>VALOR ECONÔMICO DE  REMANUFATURADOS (USA )</vt:lpstr>
      <vt:lpstr>DUPONT:DISTRIBUIÇÃO REVERSA FILMES DE PET(USA)</vt:lpstr>
      <vt:lpstr>CASO DA ESTÈE LAUDER COMPANIES INC. (COSMÉTICOS)</vt:lpstr>
      <vt:lpstr>FLUXOS REVERSOS   PÓS - VENDA  E  PÓS - CONSUMO</vt:lpstr>
      <vt:lpstr>COMPETITIVIDADE</vt:lpstr>
      <vt:lpstr>COMPETÊNCIA DA  LOGÍSTICA REVERSA</vt:lpstr>
      <vt:lpstr>METODOLOGIAS DE IMPLANTAÇÃO</vt:lpstr>
      <vt:lpstr>Logística Reversa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LOGÍSTICA REVERSA</dc:title>
  <dc:creator>user</dc:creator>
  <cp:lastModifiedBy>gvalverde</cp:lastModifiedBy>
  <cp:revision>15</cp:revision>
  <dcterms:created xsi:type="dcterms:W3CDTF">2009-10-18T15:55:33Z</dcterms:created>
  <dcterms:modified xsi:type="dcterms:W3CDTF">2013-09-25T19:51:56Z</dcterms:modified>
</cp:coreProperties>
</file>